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5143500" cx="9144000"/>
  <p:notesSz cx="6858000" cy="9144000"/>
  <p:embeddedFontLst>
    <p:embeddedFont>
      <p:font typeface="Montserrat"/>
      <p:regular r:id="rId61"/>
      <p:bold r:id="rId62"/>
      <p:italic r:id="rId63"/>
      <p:boldItalic r:id="rId64"/>
    </p:embeddedFont>
    <p:embeddedFont>
      <p:font typeface="Montserrat Medium"/>
      <p:regular r:id="rId65"/>
      <p:bold r:id="rId66"/>
      <p:italic r:id="rId67"/>
      <p:boldItalic r:id="rId68"/>
    </p:embeddedFont>
    <p:embeddedFont>
      <p:font typeface="Montserrat ExtraLight"/>
      <p:regular r:id="rId69"/>
      <p:bold r:id="rId70"/>
      <p:italic r:id="rId71"/>
      <p:boldItalic r:id="rId72"/>
    </p:embeddedFont>
    <p:embeddedFont>
      <p:font typeface="Montserrat ExtraBold"/>
      <p:bold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ExtraBold-bold.fntdata"/><Relationship Id="rId72" Type="http://schemas.openxmlformats.org/officeDocument/2006/relationships/font" Target="fonts/MontserratExtraLight-boldItalic.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MontserratExtraBold-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ExtraLight-italic.fntdata"/><Relationship Id="rId70" Type="http://schemas.openxmlformats.org/officeDocument/2006/relationships/font" Target="fonts/MontserratExtraLight-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6.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8.xml"/><Relationship Id="rId66" Type="http://schemas.openxmlformats.org/officeDocument/2006/relationships/font" Target="fonts/MontserratMedium-bold.fntdata"/><Relationship Id="rId21" Type="http://schemas.openxmlformats.org/officeDocument/2006/relationships/slide" Target="slides/slide17.xml"/><Relationship Id="rId65" Type="http://schemas.openxmlformats.org/officeDocument/2006/relationships/font" Target="fonts/MontserratMedium-regular.fntdata"/><Relationship Id="rId24" Type="http://schemas.openxmlformats.org/officeDocument/2006/relationships/slide" Target="slides/slide20.xml"/><Relationship Id="rId68" Type="http://schemas.openxmlformats.org/officeDocument/2006/relationships/font" Target="fonts/MontserratMedium-boldItalic.fntdata"/><Relationship Id="rId23" Type="http://schemas.openxmlformats.org/officeDocument/2006/relationships/slide" Target="slides/slide19.xml"/><Relationship Id="rId67" Type="http://schemas.openxmlformats.org/officeDocument/2006/relationships/font" Target="fonts/MontserratMedium-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ExtraLight-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f18343962_1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9f18343962_1_1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begin with why I choose this topic? I was the last one to pick the topic and this leftover caught my eye.</a:t>
            </a:r>
            <a:endParaRPr/>
          </a:p>
          <a:p>
            <a:pPr indent="0" lvl="0" marL="0" rtl="0" algn="l">
              <a:lnSpc>
                <a:spcPct val="100000"/>
              </a:lnSpc>
              <a:spcBef>
                <a:spcPts val="0"/>
              </a:spcBef>
              <a:spcAft>
                <a:spcPts val="0"/>
              </a:spcAft>
              <a:buSzPts val="1100"/>
              <a:buNone/>
            </a:pPr>
            <a:r>
              <a:rPr lang="en"/>
              <a:t>Why do you need to pay attention to this presentation?</a:t>
            </a:r>
            <a:endParaRPr/>
          </a:p>
          <a:p>
            <a:pPr indent="0" lvl="0" marL="0" rtl="0" algn="l">
              <a:lnSpc>
                <a:spcPct val="100000"/>
              </a:lnSpc>
              <a:spcBef>
                <a:spcPts val="0"/>
              </a:spcBef>
              <a:spcAft>
                <a:spcPts val="0"/>
              </a:spcAft>
              <a:buSzPts val="1100"/>
              <a:buNone/>
            </a:pPr>
            <a:r>
              <a:rPr lang="en"/>
              <a:t>FOL is an important concept  because it is taught in a syllabus of some schools. There is 2hour long lecture for PL and FOL in stanford online. But I am teaching you here as a </a:t>
            </a:r>
            <a:r>
              <a:rPr lang="en"/>
              <a:t>presentation</a:t>
            </a:r>
            <a:r>
              <a:rPr lang="en"/>
              <a:t>. This is 10 hours long research &amp; my work to implement in 20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f39275f3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f39275f3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f18343962_1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9f18343962_1_1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Syntax means what kind of expression are valid. </a:t>
            </a:r>
            <a:endParaRPr/>
          </a:p>
          <a:p>
            <a:pPr indent="0" lvl="0" marL="0" rtl="0" algn="l">
              <a:lnSpc>
                <a:spcPct val="100000"/>
              </a:lnSpc>
              <a:spcBef>
                <a:spcPts val="0"/>
              </a:spcBef>
              <a:spcAft>
                <a:spcPts val="0"/>
              </a:spcAft>
              <a:buSzPts val="1100"/>
              <a:buNone/>
            </a:pPr>
            <a:r>
              <a:rPr lang="en"/>
              <a:t>Semantics specifies the meaning of a formula. </a:t>
            </a:r>
            <a:endParaRPr/>
          </a:p>
          <a:p>
            <a:pPr indent="0" lvl="0" marL="0" rtl="0" algn="l">
              <a:lnSpc>
                <a:spcPct val="100000"/>
              </a:lnSpc>
              <a:spcBef>
                <a:spcPts val="0"/>
              </a:spcBef>
              <a:spcAft>
                <a:spcPts val="0"/>
              </a:spcAft>
              <a:buSzPts val="1100"/>
              <a:buNone/>
            </a:pPr>
            <a:r>
              <a:rPr lang="en"/>
              <a:t> Inference rules allow us to take various formula to do different thing. For example- if I tell you that it's raining and wet- then you should be able to conclude that it is also raining (obviously)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f39275f3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9f39275f32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Syntax means what kind of expression are valid. Semantics specifies the meaning of a formula. </a:t>
            </a:r>
            <a:endParaRPr/>
          </a:p>
          <a:p>
            <a:pPr indent="0" lvl="0" marL="0" rtl="0" algn="l">
              <a:lnSpc>
                <a:spcPct val="100000"/>
              </a:lnSpc>
              <a:spcBef>
                <a:spcPts val="0"/>
              </a:spcBef>
              <a:spcAft>
                <a:spcPts val="0"/>
              </a:spcAft>
              <a:buSzPts val="1100"/>
              <a:buNone/>
            </a:pPr>
            <a:r>
              <a:rPr lang="en"/>
              <a:t> Inference rules allow us to take various formula to do different thing. For example- if I tell you that it's raining and wet- then you should be able to conclude that it is also raining (obviously)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f39275f3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9f39275f3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Syntax means what kind of expression are valid. Semantics specifies the meaning of a formula. </a:t>
            </a:r>
            <a:endParaRPr/>
          </a:p>
          <a:p>
            <a:pPr indent="0" lvl="0" marL="0" rtl="0" algn="l">
              <a:lnSpc>
                <a:spcPct val="100000"/>
              </a:lnSpc>
              <a:spcBef>
                <a:spcPts val="0"/>
              </a:spcBef>
              <a:spcAft>
                <a:spcPts val="0"/>
              </a:spcAft>
              <a:buSzPts val="1100"/>
              <a:buNone/>
            </a:pPr>
            <a:r>
              <a:rPr lang="en"/>
              <a:t> Inference rules allow us to take various formula to do different thing. For example- if I tell you that it's raining and wet- then you should be able to conclude that it is also raining (obviously)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f39275f3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9f39275f32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Syntax means what kind of expression are valid. Semantics specifies the meaning of a formula. </a:t>
            </a:r>
            <a:endParaRPr/>
          </a:p>
          <a:p>
            <a:pPr indent="0" lvl="0" marL="0" rtl="0" algn="l">
              <a:lnSpc>
                <a:spcPct val="100000"/>
              </a:lnSpc>
              <a:spcBef>
                <a:spcPts val="0"/>
              </a:spcBef>
              <a:spcAft>
                <a:spcPts val="0"/>
              </a:spcAft>
              <a:buSzPts val="1100"/>
              <a:buNone/>
            </a:pPr>
            <a:r>
              <a:rPr lang="en"/>
              <a:t> Inference rules allow us to take various formula to do different thing. For example- if I tell you that it's raining and wet- then you should be able to conclude that it is raining (obviously)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f18343962_1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9f18343962_1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2+3 &amp; 3+2 are </a:t>
            </a:r>
            <a:r>
              <a:rPr lang="en"/>
              <a:t>diff syntax</a:t>
            </a:r>
            <a:r>
              <a:rPr lang="en"/>
              <a:t> syntax they represent the same semantics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f18343962_1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9f18343962_1_1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some syntax in PL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f18343962_1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9f18343962_1_1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here are some formulas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f18343962_1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f18343962_1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it would be illegal if i do not show you Propositional logic in example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f39275f3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f39275f3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how it is implemented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f18343962_1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9f18343962_1_1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as I was thinking about how to present the idea about FOL to you- I began to thought about what is logic?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f39275f3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f39275f3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to implement this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f39275f3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f39275f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it’s a problem, because the list will grow very bigger. And the PL will be very clunky.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f39275f3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f39275f3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how about this one. This could take forever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f18343962_1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f18343962_1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here, Propositional logic is just storing the facts. Like statement p(x) or P = .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f18343962_1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f18343962_1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formally defining things FOL- let's look at two examples. First-order logic is basically propositional logic with a few more symbols.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f39275f3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f39275f3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formally defining things- let's look at two examples. First-order logic is basically propositional logic with a few more symbols.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f39275f3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f39275f3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simple and beautiful this looks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f18343962_1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f18343962_1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propositional logic- everything was a formula (or a connective). In first-order logic- there are two types of beasts: terms and formulas. There are three types of terms: constant symbols (which refer to specific objects)- variables (which refer to some unspecified object to be determined by quantifiers)- and functions (which is a function applied to a set of arguments which are themselves terms).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f39275f3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f39275f3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f18343962_1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9f18343962_1_1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f18343962_1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9f18343962_1_1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f18343962_1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9f18343962_1_1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Universal quantifiers means, X hold true for its sets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f18343962_1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9f18343962_1_1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 can be me- professor V oy my friend Gio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f18343962_1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9f18343962_1_2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f18343962_1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9f18343962_1_2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same things what I just </a:t>
            </a:r>
            <a:r>
              <a:rPr lang="en"/>
              <a:t>explain</a:t>
            </a:r>
            <a:r>
              <a:rPr lang="en"/>
              <a:t> but in theory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f18343962_1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9f18343962_1_2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f39275f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9f39275f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topics I did not covered not because they are not important but because due to limited time. You can of course check on online if you want to go deeper.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f18343962_1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9f18343962_1_2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f18343962_1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9f18343962_1_2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one of the top example to show the FOL demonstration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f18343962_1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9f18343962_1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f18343962_1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9f18343962_1_2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want to contribute then-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f18343962_1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9f18343962_1_1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Logic allows us to express very complicated and big things (like modelling the world knowledge) by using some kind of formulas.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f18343962_1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9f18343962_1_2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f18343962_1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9f18343962_1_20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f18343962_1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9f18343962_1_2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f18343962_1_2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9f18343962_1_20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reason I kept this picture here is- I feel amazed by looking at this robot.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f18343962_1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9f18343962_1_2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f18343962_1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9f18343962_1_2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9f18343962_1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9f18343962_1_2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f18343962_1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9f18343962_1_2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Biasness like this causes too much problem- specially short people like me.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f18343962_1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9f18343962_1_2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f18343962_1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9f18343962_1_2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18343962_1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9f18343962_1_1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 are briefly talking about Propositional Logic- and bring the focus on FOL why PL is not enough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9f18343962_1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9f18343962_1_2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f18343962_1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9f18343962_1_2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f18343962_1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9f18343962_1_2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Describe symbols and semantics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f18343962_1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9f18343962_1_2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will reply with best of my knowledge and ability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9f18343962_1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9f18343962_1_2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former professor in Carnegie Mellon- this has been stuck with me forever. If you did not understand very much, The takeaway of this presentation is that Logic help us to represent the world model to the computer by using mathematical formula.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f18343962_1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9f18343962_1_2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f18343962_1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9f18343962_1_2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f39275f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9f39275f3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 are briefly talking about Propositional Logic- and bring the focus on FOL why PL is not enough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f197ab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9f197ab3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hardware can represent the knowledge but we have to use that knowledge in a way to reason with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f39275f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9f39275f3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hard disk can represent the knowledge but to truly benefit from that knowledge, one must actively use and engage with it in a thoughtful manner.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f18343962_1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f18343962_1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11"/>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8" name="Google Shape;48;p11"/>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9" name="Google Shape;49;p11"/>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1"/>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5" name="Google Shape;55;p13"/>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8" name="Google Shape;58;p1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9" name="Google Shape;59;p1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0" name="Google Shape;60;p1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1" name="Google Shape;61;p1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2" name="Google Shape;62;p1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3" name="Google Shape;63;p1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4" name="Google Shape;64;p1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5" name="Google Shape;65;p1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6" name="Google Shape;66;p1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7" name="Google Shape;67;p1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8" name="Google Shape;68;p1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9" name="Google Shape;69;p1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2" name="Google Shape;72;p1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3" name="Google Shape;73;p1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6" name="Google Shape;76;p16"/>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7" name="Google Shape;77;p16"/>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 name="Google Shape;78;p16"/>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9" name="Google Shape;79;p16"/>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0" name="Google Shape;80;p16"/>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3" name="Google Shape;83;p17"/>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6" name="Google Shape;86;p18"/>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9" name="Google Shape;89;p1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90" name="Google Shape;90;p1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 name="Google Shape;13;p3"/>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2"/>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97" name="Google Shape;97;p22"/>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8" name="Shape 9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1" name="Google Shape;101;p2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5"/>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25"/>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25"/>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5"/>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5"/>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25"/>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25"/>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110" name="Google Shape;110;p25"/>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111" name="Google Shape;111;p25"/>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0" name="Google Shape;120;p29"/>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29"/>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29"/>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9"/>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29"/>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29"/>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6" name="Google Shape;126;p29"/>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29"/>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0" name="Google Shape;130;p3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3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32" name="Google Shape;132;p3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3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34" name="Google Shape;134;p3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5" name="Google Shape;135;p3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36" name="Google Shape;136;p3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7" name="Google Shape;137;p3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6" name="Google Shape;16;p4"/>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40" name="Google Shape;140;p3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3" name="Google Shape;143;p3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6" name="Google Shape;146;p3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4"/>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9" name="Google Shape;149;p34"/>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50" name="Google Shape;150;p34"/>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lang="en" sz="1000">
                <a:solidFill>
                  <a:schemeClr val="accent1"/>
                </a:solidFill>
                <a:latin typeface="Montserrat Medium"/>
                <a:ea typeface="Montserrat Medium"/>
                <a:cs typeface="Montserrat Medium"/>
                <a:sym typeface="Montserrat Medium"/>
              </a:rPr>
              <a:t>-</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lang="en" sz="1000">
                <a:solidFill>
                  <a:schemeClr val="accent1"/>
                </a:solidFill>
                <a:latin typeface="Montserrat Medium"/>
                <a:ea typeface="Montserrat Medium"/>
                <a:cs typeface="Montserrat Medium"/>
                <a:sym typeface="Montserrat Medium"/>
              </a:rPr>
              <a:t>-</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6"/>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3" name="Google Shape;23;p6"/>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6"/>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5" name="Google Shape;25;p6"/>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8" name="Google Shape;28;p7"/>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29" name="Google Shape;29;p7"/>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2" name="Google Shape;32;p8"/>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3" name="Google Shape;33;p8"/>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8"/>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5" name="Google Shape;35;p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8"/>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8"/>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40" name="Google Shape;40;p9"/>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41" name="Google Shape;41;p9"/>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44" name="Google Shape;44;p10"/>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56.png"/><Relationship Id="rId6" Type="http://schemas.openxmlformats.org/officeDocument/2006/relationships/image" Target="../media/image20.png"/><Relationship Id="rId7"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hyperlink" Target="https://www.freepik.com/free-photo/low-angle-man-with-virtual-reality-simulator_7136709.htm" TargetMode="External"/><Relationship Id="rId4" Type="http://schemas.openxmlformats.org/officeDocument/2006/relationships/hyperlink" Target="https://www.scaler.com/topics/artificial-intelligence-tutorial/first-order-logic-in-ai/" TargetMode="External"/><Relationship Id="rId9" Type="http://schemas.openxmlformats.org/officeDocument/2006/relationships/image" Target="../media/image46.png"/><Relationship Id="rId5" Type="http://schemas.openxmlformats.org/officeDocument/2006/relationships/hyperlink" Target="https://www.javatpoint.com/first-order-logic-in-artificial-intelligence" TargetMode="External"/><Relationship Id="rId6" Type="http://schemas.openxmlformats.org/officeDocument/2006/relationships/hyperlink" Target="https://www.educative.io/answers/what-is-first-order-logic-in-artificial-intelligence" TargetMode="External"/><Relationship Id="rId7" Type="http://schemas.openxmlformats.org/officeDocument/2006/relationships/image" Target="../media/image56.png"/><Relationship Id="rId8" Type="http://schemas.openxmlformats.org/officeDocument/2006/relationships/image" Target="../media/image20.png"/><Relationship Id="rId10"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266225" y="1950100"/>
            <a:ext cx="4792200" cy="644700"/>
          </a:xfrm>
          <a:prstGeom prst="rect">
            <a:avLst/>
          </a:prstGeom>
          <a:noFill/>
          <a:ln>
            <a:noFill/>
          </a:ln>
          <a:effectLst>
            <a:outerShdw blurRad="142875" rotWithShape="0" algn="bl" dir="87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First Order Logic </a:t>
            </a:r>
            <a:endParaRPr/>
          </a:p>
        </p:txBody>
      </p:sp>
      <p:sp>
        <p:nvSpPr>
          <p:cNvPr id="159" name="Google Shape;159;p36"/>
          <p:cNvSpPr txBox="1"/>
          <p:nvPr>
            <p:ph idx="1" type="subTitle"/>
          </p:nvPr>
        </p:nvSpPr>
        <p:spPr>
          <a:xfrm>
            <a:off x="2266225" y="3711100"/>
            <a:ext cx="44235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Artificial Intelligence - Presentation</a:t>
            </a:r>
            <a:endParaRPr/>
          </a:p>
        </p:txBody>
      </p:sp>
      <p:sp>
        <p:nvSpPr>
          <p:cNvPr id="160" name="Google Shape;160;p36"/>
          <p:cNvSpPr txBox="1"/>
          <p:nvPr>
            <p:ph type="ctrTitle"/>
          </p:nvPr>
        </p:nvSpPr>
        <p:spPr>
          <a:xfrm>
            <a:off x="2941650" y="2740575"/>
            <a:ext cx="3260700" cy="4647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in AI</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5"/>
          <p:cNvSpPr txBox="1"/>
          <p:nvPr>
            <p:ph type="title"/>
          </p:nvPr>
        </p:nvSpPr>
        <p:spPr>
          <a:xfrm>
            <a:off x="615825" y="1367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of mine</a:t>
            </a:r>
            <a:endParaRPr/>
          </a:p>
        </p:txBody>
      </p:sp>
      <p:sp>
        <p:nvSpPr>
          <p:cNvPr id="218" name="Google Shape;218;p45"/>
          <p:cNvSpPr txBox="1"/>
          <p:nvPr>
            <p:ph idx="1" type="body"/>
          </p:nvPr>
        </p:nvSpPr>
        <p:spPr>
          <a:xfrm>
            <a:off x="833800" y="2065850"/>
            <a:ext cx="51027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Present this topic to you very clearly</a:t>
            </a:r>
            <a:endParaRPr/>
          </a:p>
          <a:p>
            <a:pPr indent="-317500" lvl="0" marL="457200" rtl="0" algn="l">
              <a:spcBef>
                <a:spcPts val="0"/>
              </a:spcBef>
              <a:spcAft>
                <a:spcPts val="0"/>
              </a:spcAft>
              <a:buSzPts val="1400"/>
              <a:buChar char="-"/>
            </a:pPr>
            <a:r>
              <a:rPr lang="en"/>
              <a:t>Make you learned something new after this time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6"/>
          <p:cNvPicPr preferRelativeResize="0"/>
          <p:nvPr/>
        </p:nvPicPr>
        <p:blipFill rotWithShape="1">
          <a:blip r:embed="rId3">
            <a:alphaModFix/>
          </a:blip>
          <a:srcRect b="67046" l="0" r="0" t="0"/>
          <a:stretch/>
        </p:blipFill>
        <p:spPr>
          <a:xfrm>
            <a:off x="178025" y="241600"/>
            <a:ext cx="6496850" cy="1535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7"/>
          <p:cNvPicPr preferRelativeResize="0"/>
          <p:nvPr/>
        </p:nvPicPr>
        <p:blipFill rotWithShape="1">
          <a:blip r:embed="rId3">
            <a:alphaModFix/>
          </a:blip>
          <a:srcRect b="42276" l="0" r="0" t="0"/>
          <a:stretch/>
        </p:blipFill>
        <p:spPr>
          <a:xfrm>
            <a:off x="133025" y="178225"/>
            <a:ext cx="6745549" cy="279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8"/>
          <p:cNvPicPr preferRelativeResize="0"/>
          <p:nvPr/>
        </p:nvPicPr>
        <p:blipFill rotWithShape="1">
          <a:blip r:embed="rId3">
            <a:alphaModFix/>
          </a:blip>
          <a:srcRect b="27855" l="0" r="0" t="0"/>
          <a:stretch/>
        </p:blipFill>
        <p:spPr>
          <a:xfrm>
            <a:off x="178025" y="241600"/>
            <a:ext cx="6496850" cy="336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9"/>
          <p:cNvPicPr preferRelativeResize="0"/>
          <p:nvPr/>
        </p:nvPicPr>
        <p:blipFill rotWithShape="1">
          <a:blip r:embed="rId3">
            <a:alphaModFix/>
          </a:blip>
          <a:srcRect b="0" l="0" r="0" t="0"/>
          <a:stretch/>
        </p:blipFill>
        <p:spPr>
          <a:xfrm>
            <a:off x="178025" y="241600"/>
            <a:ext cx="6496850" cy="466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Syntax versus Semantics</a:t>
            </a:r>
            <a:endParaRPr/>
          </a:p>
        </p:txBody>
      </p:sp>
      <p:sp>
        <p:nvSpPr>
          <p:cNvPr id="244" name="Google Shape;244;p50"/>
          <p:cNvSpPr txBox="1"/>
          <p:nvPr>
            <p:ph idx="1" type="body"/>
          </p:nvPr>
        </p:nvSpPr>
        <p:spPr>
          <a:xfrm>
            <a:off x="938500" y="1298600"/>
            <a:ext cx="4946400" cy="312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1600"/>
              </a:spcBef>
              <a:spcAft>
                <a:spcPts val="0"/>
              </a:spcAft>
              <a:buSzPts val="1400"/>
              <a:buNone/>
            </a:pPr>
            <a:r>
              <a:rPr lang="en"/>
              <a:t>Syntax: what are valid expressions in the language?</a:t>
            </a:r>
            <a:endParaRPr/>
          </a:p>
          <a:p>
            <a:pPr indent="0" lvl="0" marL="0" rtl="0" algn="l">
              <a:lnSpc>
                <a:spcPct val="100000"/>
              </a:lnSpc>
              <a:spcBef>
                <a:spcPts val="1600"/>
              </a:spcBef>
              <a:spcAft>
                <a:spcPts val="0"/>
              </a:spcAft>
              <a:buSzPts val="1400"/>
              <a:buNone/>
            </a:pPr>
            <a:r>
              <a:rPr lang="en"/>
              <a:t>Semantics:  what do these expressions mean?</a:t>
            </a:r>
            <a:endParaRPr/>
          </a:p>
          <a:p>
            <a:pPr indent="0" lvl="0" marL="0" rtl="0" algn="l">
              <a:lnSpc>
                <a:spcPct val="100000"/>
              </a:lnSpc>
              <a:spcBef>
                <a:spcPts val="1600"/>
              </a:spcBef>
              <a:spcAft>
                <a:spcPts val="0"/>
              </a:spcAft>
              <a:buSzPts val="1400"/>
              <a:buNone/>
            </a:pPr>
            <a:r>
              <a:rPr lang="en"/>
              <a:t>Different syntax- same semantics (5):</a:t>
            </a:r>
            <a:endParaRPr/>
          </a:p>
          <a:p>
            <a:pPr indent="0" lvl="0" marL="0" rtl="0" algn="l">
              <a:lnSpc>
                <a:spcPct val="100000"/>
              </a:lnSpc>
              <a:spcBef>
                <a:spcPts val="1600"/>
              </a:spcBef>
              <a:spcAft>
                <a:spcPts val="1600"/>
              </a:spcAft>
              <a:buSzPts val="1400"/>
              <a:buNone/>
            </a:pPr>
            <a:r>
              <a:rPr lang="en"/>
              <a:t>   			      2 + 3  ←—------------→ 3 + 2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51"/>
          <p:cNvPicPr preferRelativeResize="0"/>
          <p:nvPr/>
        </p:nvPicPr>
        <p:blipFill rotWithShape="1">
          <a:blip r:embed="rId3">
            <a:alphaModFix/>
          </a:blip>
          <a:srcRect b="0" l="0" r="0" t="0"/>
          <a:stretch/>
        </p:blipFill>
        <p:spPr>
          <a:xfrm>
            <a:off x="152400" y="152400"/>
            <a:ext cx="6738336"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2"/>
          <p:cNvPicPr preferRelativeResize="0"/>
          <p:nvPr/>
        </p:nvPicPr>
        <p:blipFill rotWithShape="1">
          <a:blip r:embed="rId3">
            <a:alphaModFix/>
          </a:blip>
          <a:srcRect b="0" l="0" r="0" t="0"/>
          <a:stretch/>
        </p:blipFill>
        <p:spPr>
          <a:xfrm>
            <a:off x="152400" y="409150"/>
            <a:ext cx="6250851" cy="4187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53"/>
          <p:cNvPicPr preferRelativeResize="0"/>
          <p:nvPr/>
        </p:nvPicPr>
        <p:blipFill rotWithShape="1">
          <a:blip r:embed="rId3">
            <a:alphaModFix/>
          </a:blip>
          <a:srcRect b="71168" l="0" r="0" t="0"/>
          <a:stretch/>
        </p:blipFill>
        <p:spPr>
          <a:xfrm>
            <a:off x="169275" y="201550"/>
            <a:ext cx="7432249" cy="139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4"/>
          <p:cNvPicPr preferRelativeResize="0"/>
          <p:nvPr/>
        </p:nvPicPr>
        <p:blipFill rotWithShape="1">
          <a:blip r:embed="rId3">
            <a:alphaModFix/>
          </a:blip>
          <a:srcRect b="59215" l="0" r="0" t="0"/>
          <a:stretch/>
        </p:blipFill>
        <p:spPr>
          <a:xfrm>
            <a:off x="152400" y="152400"/>
            <a:ext cx="7432249" cy="197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HI!</a:t>
            </a:r>
            <a:endParaRPr/>
          </a:p>
        </p:txBody>
      </p:sp>
      <p:sp>
        <p:nvSpPr>
          <p:cNvPr id="167" name="Google Shape;167;p37"/>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 am K-gen- I am a passionate programmer and a music enthusiast. In my free time- I like to play CS 2- and read books.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5"/>
          <p:cNvPicPr preferRelativeResize="0"/>
          <p:nvPr/>
        </p:nvPicPr>
        <p:blipFill rotWithShape="1">
          <a:blip r:embed="rId3">
            <a:alphaModFix/>
          </a:blip>
          <a:srcRect b="47878" l="0" r="0" t="0"/>
          <a:stretch/>
        </p:blipFill>
        <p:spPr>
          <a:xfrm>
            <a:off x="152400" y="152400"/>
            <a:ext cx="7432249" cy="2521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56"/>
          <p:cNvPicPr preferRelativeResize="0"/>
          <p:nvPr/>
        </p:nvPicPr>
        <p:blipFill rotWithShape="1">
          <a:blip r:embed="rId3">
            <a:alphaModFix/>
          </a:blip>
          <a:srcRect b="25104" l="0" r="0" t="0"/>
          <a:stretch/>
        </p:blipFill>
        <p:spPr>
          <a:xfrm>
            <a:off x="156350" y="290500"/>
            <a:ext cx="6483174" cy="3388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7"/>
          <p:cNvPicPr preferRelativeResize="0"/>
          <p:nvPr/>
        </p:nvPicPr>
        <p:blipFill>
          <a:blip r:embed="rId3">
            <a:alphaModFix/>
          </a:blip>
          <a:stretch>
            <a:fillRect/>
          </a:stretch>
        </p:blipFill>
        <p:spPr>
          <a:xfrm>
            <a:off x="133025" y="293000"/>
            <a:ext cx="6483174" cy="452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8"/>
          <p:cNvPicPr preferRelativeResize="0"/>
          <p:nvPr/>
        </p:nvPicPr>
        <p:blipFill>
          <a:blip r:embed="rId3">
            <a:alphaModFix/>
          </a:blip>
          <a:stretch>
            <a:fillRect/>
          </a:stretch>
        </p:blipFill>
        <p:spPr>
          <a:xfrm>
            <a:off x="152400" y="152400"/>
            <a:ext cx="7064001"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9"/>
          <p:cNvPicPr preferRelativeResize="0"/>
          <p:nvPr/>
        </p:nvPicPr>
        <p:blipFill rotWithShape="1">
          <a:blip r:embed="rId3">
            <a:alphaModFix/>
          </a:blip>
          <a:srcRect b="62778" l="0" r="0" t="0"/>
          <a:stretch/>
        </p:blipFill>
        <p:spPr>
          <a:xfrm>
            <a:off x="162625" y="159700"/>
            <a:ext cx="6769800" cy="1798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60"/>
          <p:cNvPicPr preferRelativeResize="0"/>
          <p:nvPr/>
        </p:nvPicPr>
        <p:blipFill rotWithShape="1">
          <a:blip r:embed="rId3">
            <a:alphaModFix/>
          </a:blip>
          <a:srcRect b="38199" l="0" r="0" t="0"/>
          <a:stretch/>
        </p:blipFill>
        <p:spPr>
          <a:xfrm>
            <a:off x="162625" y="159700"/>
            <a:ext cx="6769800" cy="2985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61"/>
          <p:cNvPicPr preferRelativeResize="0"/>
          <p:nvPr/>
        </p:nvPicPr>
        <p:blipFill>
          <a:blip r:embed="rId3">
            <a:alphaModFix/>
          </a:blip>
          <a:stretch>
            <a:fillRect/>
          </a:stretch>
        </p:blipFill>
        <p:spPr>
          <a:xfrm>
            <a:off x="162625" y="159700"/>
            <a:ext cx="6769800" cy="4831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62"/>
          <p:cNvPicPr preferRelativeResize="0"/>
          <p:nvPr/>
        </p:nvPicPr>
        <p:blipFill>
          <a:blip r:embed="rId3">
            <a:alphaModFix/>
          </a:blip>
          <a:stretch>
            <a:fillRect/>
          </a:stretch>
        </p:blipFill>
        <p:spPr>
          <a:xfrm>
            <a:off x="152400" y="152400"/>
            <a:ext cx="6578583" cy="483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3"/>
          <p:cNvPicPr preferRelativeResize="0"/>
          <p:nvPr/>
        </p:nvPicPr>
        <p:blipFill>
          <a:blip r:embed="rId3">
            <a:alphaModFix/>
          </a:blip>
          <a:stretch>
            <a:fillRect/>
          </a:stretch>
        </p:blipFill>
        <p:spPr>
          <a:xfrm>
            <a:off x="152400" y="152400"/>
            <a:ext cx="663805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Identifiers</a:t>
            </a:r>
            <a:endParaRPr/>
          </a:p>
        </p:txBody>
      </p:sp>
      <p:cxnSp>
        <p:nvCxnSpPr>
          <p:cNvPr id="315" name="Google Shape;315;p6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16" name="Google Shape;316;p64"/>
          <p:cNvSpPr txBox="1"/>
          <p:nvPr>
            <p:ph type="title"/>
          </p:nvPr>
        </p:nvSpPr>
        <p:spPr>
          <a:xfrm>
            <a:off x="6037297" y="24993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Existential quantification</a:t>
            </a:r>
            <a:endParaRPr/>
          </a:p>
        </p:txBody>
      </p:sp>
      <p:sp>
        <p:nvSpPr>
          <p:cNvPr id="317" name="Google Shape;317;p64"/>
          <p:cNvSpPr txBox="1"/>
          <p:nvPr>
            <p:ph idx="1" type="subTitle"/>
          </p:nvPr>
        </p:nvSpPr>
        <p:spPr>
          <a:xfrm>
            <a:off x="5845197" y="33202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 x P(x)</a:t>
            </a:r>
            <a:endParaRPr sz="2100"/>
          </a:p>
        </p:txBody>
      </p:sp>
      <p:sp>
        <p:nvSpPr>
          <p:cNvPr id="318" name="Google Shape;318;p64"/>
          <p:cNvSpPr txBox="1"/>
          <p:nvPr>
            <p:ph idx="5" type="title"/>
          </p:nvPr>
        </p:nvSpPr>
        <p:spPr>
          <a:xfrm>
            <a:off x="1099322" y="261540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Universal quantification</a:t>
            </a:r>
            <a:endParaRPr/>
          </a:p>
        </p:txBody>
      </p:sp>
      <p:sp>
        <p:nvSpPr>
          <p:cNvPr id="319" name="Google Shape;319;p64"/>
          <p:cNvSpPr txBox="1"/>
          <p:nvPr>
            <p:ph idx="6" type="subTitle"/>
          </p:nvPr>
        </p:nvSpPr>
        <p:spPr>
          <a:xfrm>
            <a:off x="1099322" y="3300300"/>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 P(x)</a:t>
            </a:r>
            <a:endParaRPr sz="2100"/>
          </a:p>
        </p:txBody>
      </p:sp>
      <p:cxnSp>
        <p:nvCxnSpPr>
          <p:cNvPr id="320" name="Google Shape;320;p64"/>
          <p:cNvCxnSpPr/>
          <p:nvPr/>
        </p:nvCxnSpPr>
        <p:spPr>
          <a:xfrm>
            <a:off x="4363622" y="277352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21" name="Google Shape;321;p64"/>
          <p:cNvCxnSpPr/>
          <p:nvPr/>
        </p:nvCxnSpPr>
        <p:spPr>
          <a:xfrm>
            <a:off x="6849300" y="31839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322" name="Google Shape;322;p64"/>
          <p:cNvCxnSpPr/>
          <p:nvPr/>
        </p:nvCxnSpPr>
        <p:spPr>
          <a:xfrm>
            <a:off x="1996925" y="323632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23" name="Google Shape;323;p64"/>
          <p:cNvSpPr/>
          <p:nvPr/>
        </p:nvSpPr>
        <p:spPr>
          <a:xfrm>
            <a:off x="1790525" y="17345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4"/>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4"/>
          <p:cNvSpPr txBox="1"/>
          <p:nvPr/>
        </p:nvSpPr>
        <p:spPr>
          <a:xfrm>
            <a:off x="1907300" y="1758513"/>
            <a:ext cx="18216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p:txBody>
      </p:sp>
      <p:sp>
        <p:nvSpPr>
          <p:cNvPr id="326" name="Google Shape;326;p64"/>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What is meant by Logic?</a:t>
            </a:r>
            <a:endParaRPr/>
          </a:p>
        </p:txBody>
      </p:sp>
      <p:sp>
        <p:nvSpPr>
          <p:cNvPr id="173" name="Google Shape;173;p38"/>
          <p:cNvSpPr txBox="1"/>
          <p:nvPr>
            <p:ph type="ctrTitle"/>
          </p:nvPr>
        </p:nvSpPr>
        <p:spPr>
          <a:xfrm>
            <a:off x="1850550" y="1414050"/>
            <a:ext cx="5442900" cy="26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Logic?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5"/>
          <p:cNvSpPr txBox="1"/>
          <p:nvPr>
            <p:ph idx="4" type="title"/>
          </p:nvPr>
        </p:nvSpPr>
        <p:spPr>
          <a:xfrm>
            <a:off x="364000" y="461850"/>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Universal Quantification</a:t>
            </a:r>
            <a:endParaRPr/>
          </a:p>
        </p:txBody>
      </p:sp>
      <p:cxnSp>
        <p:nvCxnSpPr>
          <p:cNvPr id="332" name="Google Shape;332;p65"/>
          <p:cNvCxnSpPr/>
          <p:nvPr/>
        </p:nvCxnSpPr>
        <p:spPr>
          <a:xfrm>
            <a:off x="364000" y="4020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33" name="Google Shape;333;p65"/>
          <p:cNvSpPr txBox="1"/>
          <p:nvPr>
            <p:ph idx="5" type="title"/>
          </p:nvPr>
        </p:nvSpPr>
        <p:spPr>
          <a:xfrm>
            <a:off x="497422" y="25682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Universal quantification</a:t>
            </a:r>
            <a:endParaRPr/>
          </a:p>
        </p:txBody>
      </p:sp>
      <p:sp>
        <p:nvSpPr>
          <p:cNvPr id="334" name="Google Shape;334;p65"/>
          <p:cNvSpPr txBox="1"/>
          <p:nvPr>
            <p:ph idx="6" type="subTitle"/>
          </p:nvPr>
        </p:nvSpPr>
        <p:spPr>
          <a:xfrm>
            <a:off x="497422" y="32531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 P(x)</a:t>
            </a:r>
            <a:endParaRPr sz="2100"/>
          </a:p>
        </p:txBody>
      </p:sp>
      <p:cxnSp>
        <p:nvCxnSpPr>
          <p:cNvPr id="335" name="Google Shape;335;p65"/>
          <p:cNvCxnSpPr/>
          <p:nvPr/>
        </p:nvCxnSpPr>
        <p:spPr>
          <a:xfrm>
            <a:off x="1395025" y="3189148"/>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36" name="Google Shape;336;p65"/>
          <p:cNvSpPr/>
          <p:nvPr/>
        </p:nvSpPr>
        <p:spPr>
          <a:xfrm>
            <a:off x="1188625" y="168740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5"/>
          <p:cNvSpPr txBox="1"/>
          <p:nvPr/>
        </p:nvSpPr>
        <p:spPr>
          <a:xfrm>
            <a:off x="1305400" y="1711338"/>
            <a:ext cx="18216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p:txBody>
      </p:sp>
      <p:sp>
        <p:nvSpPr>
          <p:cNvPr id="338" name="Google Shape;338;p65"/>
          <p:cNvSpPr txBox="1"/>
          <p:nvPr/>
        </p:nvSpPr>
        <p:spPr>
          <a:xfrm>
            <a:off x="2896475" y="1053275"/>
            <a:ext cx="5123100" cy="399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"For all x</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P(x) holds"</a:t>
            </a:r>
            <a:r>
              <a:rPr lang="en">
                <a:solidFill>
                  <a:schemeClr val="lt1"/>
                </a:solidFill>
                <a:latin typeface="Montserrat"/>
                <a:ea typeface="Montserrat"/>
                <a:cs typeface="Montserrat"/>
                <a:sym typeface="Montserrat"/>
              </a:rPr>
              <a:t>-</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"for each x</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P(x) holds" or</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“for every x</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P(x) holds"</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"All CU CS majors should take an AI course." could be transformed into the</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lang="en">
                <a:solidFill>
                  <a:schemeClr val="lt1"/>
                </a:solidFill>
                <a:latin typeface="Montserrat"/>
                <a:ea typeface="Montserrat"/>
                <a:cs typeface="Montserrat"/>
                <a:sym typeface="Montserrat"/>
              </a:rPr>
              <a:t>logical</a:t>
            </a:r>
            <a:r>
              <a:rPr b="0" i="0" lang="en" sz="1400" u="none" cap="none" strike="noStrike">
                <a:solidFill>
                  <a:schemeClr val="lt1"/>
                </a:solidFill>
                <a:latin typeface="Montserrat"/>
                <a:ea typeface="Montserrat"/>
                <a:cs typeface="Montserrat"/>
                <a:sym typeface="Montserrat"/>
              </a:rPr>
              <a:t> form</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∀x P(x)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P(x) is the predicate denoting: x should take an AI course</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where x represents a CU CS major.</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This quantified expression asserts that </a:t>
            </a:r>
            <a:r>
              <a:rPr b="1" i="0" lang="en" sz="1400" u="none" cap="none" strike="noStrike">
                <a:solidFill>
                  <a:schemeClr val="lt1"/>
                </a:solidFill>
                <a:latin typeface="Montserrat"/>
                <a:ea typeface="Montserrat"/>
                <a:cs typeface="Montserrat"/>
                <a:sym typeface="Montserrat"/>
              </a:rPr>
              <a:t>for all x</a:t>
            </a:r>
            <a:r>
              <a:rPr b="1" lang="en">
                <a:solidFill>
                  <a:schemeClr val="lt1"/>
                </a:solidFill>
                <a:latin typeface="Montserrat"/>
                <a:ea typeface="Montserrat"/>
                <a:cs typeface="Montserrat"/>
                <a:sym typeface="Montserrat"/>
              </a:rPr>
              <a:t>-</a:t>
            </a:r>
            <a:r>
              <a:rPr b="1" i="0" lang="en" sz="1400" u="none" cap="none" strike="noStrike">
                <a:solidFill>
                  <a:schemeClr val="lt1"/>
                </a:solidFill>
                <a:latin typeface="Montserrat"/>
                <a:ea typeface="Montserrat"/>
                <a:cs typeface="Montserrat"/>
                <a:sym typeface="Montserrat"/>
              </a:rPr>
              <a:t> P(x) </a:t>
            </a:r>
            <a:r>
              <a:rPr b="0" i="0" lang="en" sz="1400" u="none" cap="none" strike="noStrike">
                <a:solidFill>
                  <a:schemeClr val="lt1"/>
                </a:solidFill>
                <a:latin typeface="Montserrat"/>
                <a:ea typeface="Montserrat"/>
                <a:cs typeface="Montserrat"/>
                <a:sym typeface="Montserrat"/>
              </a:rPr>
              <a:t>is true.</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6"/>
          <p:cNvSpPr txBox="1"/>
          <p:nvPr>
            <p:ph idx="4" type="title"/>
          </p:nvPr>
        </p:nvSpPr>
        <p:spPr>
          <a:xfrm>
            <a:off x="938500" y="298750"/>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Existential quantification</a:t>
            </a:r>
            <a:endParaRPr/>
          </a:p>
        </p:txBody>
      </p:sp>
      <p:cxnSp>
        <p:nvCxnSpPr>
          <p:cNvPr id="344" name="Google Shape;344;p66"/>
          <p:cNvCxnSpPr/>
          <p:nvPr/>
        </p:nvCxnSpPr>
        <p:spPr>
          <a:xfrm>
            <a:off x="1026200" y="2987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45" name="Google Shape;345;p66"/>
          <p:cNvSpPr txBox="1"/>
          <p:nvPr>
            <p:ph type="title"/>
          </p:nvPr>
        </p:nvSpPr>
        <p:spPr>
          <a:xfrm>
            <a:off x="6037297" y="24993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Existential quantification</a:t>
            </a:r>
            <a:endParaRPr/>
          </a:p>
        </p:txBody>
      </p:sp>
      <p:sp>
        <p:nvSpPr>
          <p:cNvPr id="346" name="Google Shape;346;p66"/>
          <p:cNvSpPr txBox="1"/>
          <p:nvPr>
            <p:ph idx="1" type="subTitle"/>
          </p:nvPr>
        </p:nvSpPr>
        <p:spPr>
          <a:xfrm>
            <a:off x="6005022" y="33202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∃xH(x)</a:t>
            </a:r>
            <a:endParaRPr sz="2100"/>
          </a:p>
        </p:txBody>
      </p:sp>
      <p:cxnSp>
        <p:nvCxnSpPr>
          <p:cNvPr id="347" name="Google Shape;347;p66"/>
          <p:cNvCxnSpPr/>
          <p:nvPr/>
        </p:nvCxnSpPr>
        <p:spPr>
          <a:xfrm>
            <a:off x="6849300" y="31839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48" name="Google Shape;348;p66"/>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6"/>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0" name="Google Shape;350;p66"/>
          <p:cNvSpPr txBox="1"/>
          <p:nvPr/>
        </p:nvSpPr>
        <p:spPr>
          <a:xfrm>
            <a:off x="361150" y="893250"/>
            <a:ext cx="49947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"There exists an x such that P(x)"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"There is at least one x such that P(x)"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"Someone hates Mac computers" could be transformed into the</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propositional form</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∃xH(x)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H(x) is the predicate denoting: x hates Mac computers.</a:t>
            </a:r>
            <a:r>
              <a:rPr lang="en">
                <a:solidFill>
                  <a:schemeClr val="lt1"/>
                </a:solidFill>
                <a:latin typeface="Montserrat"/>
                <a:ea typeface="Montserrat"/>
                <a:cs typeface="Montserrat"/>
                <a:sym typeface="Montserrat"/>
              </a:rPr>
              <a:t>-</a:t>
            </a:r>
            <a:r>
              <a:rPr b="0" i="0" lang="en" sz="1400" u="none" cap="none" strike="noStrike">
                <a:solidFill>
                  <a:schemeClr val="lt1"/>
                </a:solidFill>
                <a:latin typeface="Montserrat"/>
                <a:ea typeface="Montserrat"/>
                <a:cs typeface="Montserrat"/>
                <a:sym typeface="Montserrat"/>
              </a:rPr>
              <a:t> where x represents all individuals..</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This quantified expression asserts that </a:t>
            </a:r>
            <a:r>
              <a:rPr b="1" i="0" lang="en" sz="1400" u="none" cap="none" strike="noStrike">
                <a:solidFill>
                  <a:schemeClr val="lt1"/>
                </a:solidFill>
                <a:latin typeface="Montserrat"/>
                <a:ea typeface="Montserrat"/>
                <a:cs typeface="Montserrat"/>
                <a:sym typeface="Montserrat"/>
              </a:rPr>
              <a:t>there exists x</a:t>
            </a:r>
            <a:r>
              <a:rPr b="1" lang="en">
                <a:solidFill>
                  <a:schemeClr val="lt1"/>
                </a:solidFill>
                <a:latin typeface="Montserrat"/>
                <a:ea typeface="Montserrat"/>
                <a:cs typeface="Montserrat"/>
                <a:sym typeface="Montserrat"/>
              </a:rPr>
              <a:t>-</a:t>
            </a:r>
            <a:r>
              <a:rPr b="1" i="0" lang="en" sz="1400" u="none" cap="none" strike="noStrike">
                <a:solidFill>
                  <a:schemeClr val="lt1"/>
                </a:solidFill>
                <a:latin typeface="Montserrat"/>
                <a:ea typeface="Montserrat"/>
                <a:cs typeface="Montserrat"/>
                <a:sym typeface="Montserrat"/>
              </a:rPr>
              <a:t> P(x) </a:t>
            </a:r>
            <a:r>
              <a:rPr b="0" i="0" lang="en" sz="1400" u="none" cap="none" strike="noStrike">
                <a:solidFill>
                  <a:schemeClr val="lt1"/>
                </a:solidFill>
                <a:latin typeface="Montserrat"/>
                <a:ea typeface="Montserrat"/>
                <a:cs typeface="Montserrat"/>
                <a:sym typeface="Montserrat"/>
              </a:rPr>
              <a:t>is true.</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Propositional Logic</a:t>
            </a:r>
            <a:endParaRPr>
              <a:solidFill>
                <a:schemeClr val="accent1"/>
              </a:solidFill>
            </a:endParaRPr>
          </a:p>
        </p:txBody>
      </p:sp>
      <p:sp>
        <p:nvSpPr>
          <p:cNvPr id="356" name="Google Shape;356;p67"/>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 is a way to data representation in a simple logical form.</a:t>
            </a:r>
            <a:endParaRPr/>
          </a:p>
          <a:p>
            <a:pPr indent="0" lvl="0" marL="0" rtl="0" algn="l">
              <a:lnSpc>
                <a:spcPct val="100000"/>
              </a:lnSpc>
              <a:spcBef>
                <a:spcPts val="1600"/>
              </a:spcBef>
              <a:spcAft>
                <a:spcPts val="0"/>
              </a:spcAft>
              <a:buSzPts val="1400"/>
              <a:buNone/>
            </a:pPr>
            <a:r>
              <a:rPr lang="en"/>
              <a:t>Such that:-</a:t>
            </a:r>
            <a:br>
              <a:rPr lang="en"/>
            </a:br>
            <a:r>
              <a:rPr lang="en"/>
              <a:t>TRUE or FALSE.</a:t>
            </a:r>
            <a:endParaRPr/>
          </a:p>
          <a:p>
            <a:pPr indent="0" lvl="0" marL="0" rtl="0" algn="l">
              <a:lnSpc>
                <a:spcPct val="100000"/>
              </a:lnSpc>
              <a:spcBef>
                <a:spcPts val="1600"/>
              </a:spcBef>
              <a:spcAft>
                <a:spcPts val="1600"/>
              </a:spcAft>
              <a:buSzPts val="1400"/>
              <a:buNone/>
            </a:pPr>
            <a:r>
              <a:t/>
            </a:r>
            <a:endParaRPr/>
          </a:p>
        </p:txBody>
      </p:sp>
      <p:cxnSp>
        <p:nvCxnSpPr>
          <p:cNvPr id="357" name="Google Shape;357;p6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Propositional Logic</a:t>
            </a:r>
            <a:endParaRPr>
              <a:solidFill>
                <a:schemeClr val="accent1"/>
              </a:solidFill>
            </a:endParaRPr>
          </a:p>
        </p:txBody>
      </p:sp>
      <p:sp>
        <p:nvSpPr>
          <p:cNvPr id="363" name="Google Shape;363;p68"/>
          <p:cNvSpPr txBox="1"/>
          <p:nvPr>
            <p:ph idx="1" type="body"/>
          </p:nvPr>
        </p:nvSpPr>
        <p:spPr>
          <a:xfrm>
            <a:off x="336600" y="1044550"/>
            <a:ext cx="6005400" cy="357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Propositional logic is declarative</a:t>
            </a:r>
            <a:endParaRPr/>
          </a:p>
          <a:p>
            <a:pPr indent="0" lvl="0" marL="0" rtl="0" algn="l">
              <a:lnSpc>
                <a:spcPct val="100000"/>
              </a:lnSpc>
              <a:spcBef>
                <a:spcPts val="1600"/>
              </a:spcBef>
              <a:spcAft>
                <a:spcPts val="0"/>
              </a:spcAft>
              <a:buSzPts val="1400"/>
              <a:buNone/>
            </a:pPr>
            <a:r>
              <a:rPr lang="en"/>
              <a:t>Propositional logic has very limited expressive power</a:t>
            </a:r>
            <a:endParaRPr/>
          </a:p>
          <a:p>
            <a:pPr indent="0" lvl="0" marL="0" rtl="0" algn="l">
              <a:lnSpc>
                <a:spcPct val="100000"/>
              </a:lnSpc>
              <a:spcBef>
                <a:spcPts val="1600"/>
              </a:spcBef>
              <a:spcAft>
                <a:spcPts val="0"/>
              </a:spcAft>
              <a:buSzPts val="1400"/>
              <a:buNone/>
            </a:pPr>
            <a:r>
              <a:rPr lang="en"/>
              <a:t>Propositional logic is compositional</a:t>
            </a:r>
            <a:endParaRPr/>
          </a:p>
          <a:p>
            <a:pPr indent="0" lvl="0" marL="0" rtl="0" algn="l">
              <a:lnSpc>
                <a:spcPct val="100000"/>
              </a:lnSpc>
              <a:spcBef>
                <a:spcPts val="1600"/>
              </a:spcBef>
              <a:spcAft>
                <a:spcPts val="0"/>
              </a:spcAft>
              <a:buSzPts val="1400"/>
              <a:buNone/>
            </a:pPr>
            <a:r>
              <a:rPr lang="en"/>
              <a:t>Propositional logic allows partial/disjunctive/negated information(unlike most data structures and databases)</a:t>
            </a:r>
            <a:endParaRPr/>
          </a:p>
          <a:p>
            <a:pPr indent="0" lvl="0" marL="0" rtl="0" algn="l">
              <a:lnSpc>
                <a:spcPct val="100000"/>
              </a:lnSpc>
              <a:spcBef>
                <a:spcPts val="1600"/>
              </a:spcBef>
              <a:spcAft>
                <a:spcPts val="0"/>
              </a:spcAft>
              <a:buSzPts val="1400"/>
              <a:buNone/>
            </a:pPr>
            <a:r>
              <a:rPr lang="en"/>
              <a:t>Meaning in propositional logic is context-independent(unlike natural language- where meaning depends on context)</a:t>
            </a:r>
            <a:endParaRPr/>
          </a:p>
          <a:p>
            <a:pPr indent="0" lvl="0" marL="0" rtl="0" algn="l">
              <a:lnSpc>
                <a:spcPct val="100000"/>
              </a:lnSpc>
              <a:spcBef>
                <a:spcPts val="1600"/>
              </a:spcBef>
              <a:spcAft>
                <a:spcPts val="1600"/>
              </a:spcAft>
              <a:buSzPts val="1400"/>
              <a:buNone/>
            </a:pPr>
            <a:r>
              <a:t/>
            </a:r>
            <a:endParaRPr/>
          </a:p>
        </p:txBody>
      </p:sp>
      <p:cxnSp>
        <p:nvCxnSpPr>
          <p:cNvPr id="364" name="Google Shape;364;p6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First Order Logic</a:t>
            </a:r>
            <a:endParaRPr/>
          </a:p>
        </p:txBody>
      </p:sp>
      <p:sp>
        <p:nvSpPr>
          <p:cNvPr id="370" name="Google Shape;370;p69"/>
          <p:cNvSpPr txBox="1"/>
          <p:nvPr>
            <p:ph idx="1" type="body"/>
          </p:nvPr>
        </p:nvSpPr>
        <p:spPr>
          <a:xfrm>
            <a:off x="847800" y="1541925"/>
            <a:ext cx="5126700" cy="28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 is a robust technique to represent objects as well as their relationships. Unlike propositional logic- First Order Logic in Artificial Intelligence doesn't only include facts but also different other entities like objects- relations- functions.</a:t>
            </a:r>
            <a:endParaRPr/>
          </a:p>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1600"/>
              </a:spcAft>
              <a:buSzPts val="1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ph type="title"/>
          </p:nvPr>
        </p:nvSpPr>
        <p:spPr>
          <a:xfrm>
            <a:off x="719075" y="4321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I did not covered</a:t>
            </a:r>
            <a:endParaRPr/>
          </a:p>
        </p:txBody>
      </p:sp>
      <p:sp>
        <p:nvSpPr>
          <p:cNvPr id="376" name="Google Shape;376;p70"/>
          <p:cNvSpPr txBox="1"/>
          <p:nvPr>
            <p:ph idx="1" type="body"/>
          </p:nvPr>
        </p:nvSpPr>
        <p:spPr>
          <a:xfrm>
            <a:off x="1119200" y="11558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a:t>
            </a:r>
            <a:r>
              <a:rPr b="1" lang="en" sz="2000"/>
              <a:t>Models </a:t>
            </a:r>
            <a:endParaRPr b="1" sz="2000"/>
          </a:p>
          <a:p>
            <a:pPr indent="0" lvl="0" marL="0" rtl="0" algn="l">
              <a:spcBef>
                <a:spcPts val="0"/>
              </a:spcBef>
              <a:spcAft>
                <a:spcPts val="0"/>
              </a:spcAft>
              <a:buNone/>
            </a:pPr>
            <a:r>
              <a:rPr b="1" lang="en" sz="2000"/>
              <a:t>-Interpretation functions</a:t>
            </a:r>
            <a:endParaRPr b="1" sz="2000"/>
          </a:p>
          <a:p>
            <a:pPr indent="0" lvl="0" marL="0" rtl="0" algn="l">
              <a:spcBef>
                <a:spcPts val="0"/>
              </a:spcBef>
              <a:spcAft>
                <a:spcPts val="0"/>
              </a:spcAft>
              <a:buNone/>
            </a:pPr>
            <a:r>
              <a:rPr b="1" lang="en" sz="2000"/>
              <a:t>-Knowledge Base</a:t>
            </a:r>
            <a:endParaRPr b="1" sz="2000"/>
          </a:p>
          <a:p>
            <a:pPr indent="0" lvl="0" marL="0" rtl="0" algn="l">
              <a:spcBef>
                <a:spcPts val="0"/>
              </a:spcBef>
              <a:spcAft>
                <a:spcPts val="0"/>
              </a:spcAft>
              <a:buNone/>
            </a:pPr>
            <a:r>
              <a:rPr b="1" lang="en" sz="2000"/>
              <a:t>-Entailment</a:t>
            </a:r>
            <a:endParaRPr b="1" sz="2000"/>
          </a:p>
          <a:p>
            <a:pPr indent="0" lvl="0" marL="0" rtl="0" algn="l">
              <a:spcBef>
                <a:spcPts val="0"/>
              </a:spcBef>
              <a:spcAft>
                <a:spcPts val="0"/>
              </a:spcAft>
              <a:buNone/>
            </a:pPr>
            <a:r>
              <a:rPr b="1" lang="en" sz="2000"/>
              <a:t>-Contradiction</a:t>
            </a:r>
            <a:endParaRPr b="1" sz="2000"/>
          </a:p>
          <a:p>
            <a:pPr indent="0" lvl="0" marL="0" rtl="0" algn="l">
              <a:spcBef>
                <a:spcPts val="0"/>
              </a:spcBef>
              <a:spcAft>
                <a:spcPts val="0"/>
              </a:spcAft>
              <a:buNone/>
            </a:pPr>
            <a:r>
              <a:rPr b="1" lang="en" sz="2000"/>
              <a:t>-</a:t>
            </a:r>
            <a:r>
              <a:rPr b="1" lang="en" sz="2000"/>
              <a:t>Satisfiability</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71"/>
          <p:cNvSpPr txBox="1"/>
          <p:nvPr>
            <p:ph type="title"/>
          </p:nvPr>
        </p:nvSpPr>
        <p:spPr>
          <a:xfrm>
            <a:off x="276327" y="192858"/>
            <a:ext cx="2746500" cy="4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spcBef>
                <a:spcPts val="0"/>
              </a:spcBef>
              <a:spcAft>
                <a:spcPts val="0"/>
              </a:spcAft>
              <a:buSzPts val="3000"/>
              <a:buNone/>
            </a:pPr>
            <a:r>
              <a:t/>
            </a:r>
            <a:endParaRPr>
              <a:solidFill>
                <a:schemeClr val="lt2"/>
              </a:solidFill>
            </a:endParaRPr>
          </a:p>
          <a:p>
            <a:pPr indent="0" lvl="0" marL="0" rtl="0" algn="l">
              <a:lnSpc>
                <a:spcPct val="100000"/>
              </a:lnSpc>
              <a:spcBef>
                <a:spcPts val="0"/>
              </a:spcBef>
              <a:spcAft>
                <a:spcPts val="0"/>
              </a:spcAft>
              <a:buSzPts val="3000"/>
              <a:buNone/>
            </a:pPr>
            <a:r>
              <a:t/>
            </a:r>
            <a:endParaRPr/>
          </a:p>
        </p:txBody>
      </p:sp>
      <p:cxnSp>
        <p:nvCxnSpPr>
          <p:cNvPr id="382" name="Google Shape;382;p71"/>
          <p:cNvCxnSpPr/>
          <p:nvPr/>
        </p:nvCxnSpPr>
        <p:spPr>
          <a:xfrm>
            <a:off x="373050" y="1706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72"/>
          <p:cNvSpPr txBox="1"/>
          <p:nvPr>
            <p:ph type="ctrTitle"/>
          </p:nvPr>
        </p:nvSpPr>
        <p:spPr>
          <a:xfrm>
            <a:off x="1273500" y="13690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SWI-PROLOG</a:t>
            </a:r>
            <a:endParaRPr/>
          </a:p>
        </p:txBody>
      </p:sp>
      <p:sp>
        <p:nvSpPr>
          <p:cNvPr id="388" name="Google Shape;388;p72"/>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This is the tool that uses the concept of FOL.</a:t>
            </a:r>
            <a:endParaRPr/>
          </a:p>
        </p:txBody>
      </p:sp>
      <p:cxnSp>
        <p:nvCxnSpPr>
          <p:cNvPr id="389" name="Google Shape;389;p72"/>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73"/>
          <p:cNvSpPr txBox="1"/>
          <p:nvPr>
            <p:ph type="ctrTitle"/>
          </p:nvPr>
        </p:nvSpPr>
        <p:spPr>
          <a:xfrm>
            <a:off x="755600" y="1293475"/>
            <a:ext cx="79914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Simple- yet very powerful</a:t>
            </a:r>
            <a:endParaRPr/>
          </a:p>
        </p:txBody>
      </p:sp>
      <p:sp>
        <p:nvSpPr>
          <p:cNvPr id="395" name="Google Shape;395;p73"/>
          <p:cNvSpPr txBox="1"/>
          <p:nvPr>
            <p:ph idx="1" type="subTitle"/>
          </p:nvPr>
        </p:nvSpPr>
        <p:spPr>
          <a:xfrm>
            <a:off x="2481900" y="311587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https://www.swi-prolog.org/Download.html</a:t>
            </a:r>
            <a:endParaRPr/>
          </a:p>
        </p:txBody>
      </p:sp>
      <p:cxnSp>
        <p:nvCxnSpPr>
          <p:cNvPr id="396" name="Google Shape;396;p73"/>
          <p:cNvCxnSpPr/>
          <p:nvPr/>
        </p:nvCxnSpPr>
        <p:spPr>
          <a:xfrm>
            <a:off x="3143075" y="29777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74"/>
          <p:cNvSpPr txBox="1"/>
          <p:nvPr>
            <p:ph type="ctrTitle"/>
          </p:nvPr>
        </p:nvSpPr>
        <p:spPr>
          <a:xfrm>
            <a:off x="832425" y="1369075"/>
            <a:ext cx="79914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Open source - GitHub</a:t>
            </a:r>
            <a:endParaRPr/>
          </a:p>
        </p:txBody>
      </p:sp>
      <p:sp>
        <p:nvSpPr>
          <p:cNvPr id="402" name="Google Shape;402;p74"/>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https://github.com/SWI-Prolog</a:t>
            </a:r>
            <a:endParaRPr/>
          </a:p>
        </p:txBody>
      </p:sp>
      <p:cxnSp>
        <p:nvCxnSpPr>
          <p:cNvPr id="403" name="Google Shape;403;p74"/>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Why?</a:t>
            </a:r>
            <a:endParaRPr/>
          </a:p>
        </p:txBody>
      </p:sp>
      <p:sp>
        <p:nvSpPr>
          <p:cNvPr id="179" name="Google Shape;179;p39"/>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Why do we need logic?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5"/>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THIS IS A CLI</a:t>
            </a:r>
            <a:endParaRPr/>
          </a:p>
        </p:txBody>
      </p:sp>
      <p:cxnSp>
        <p:nvCxnSpPr>
          <p:cNvPr id="409" name="Google Shape;409;p7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410" name="Google Shape;410;p75"/>
          <p:cNvSpPr/>
          <p:nvPr/>
        </p:nvSpPr>
        <p:spPr>
          <a:xfrm>
            <a:off x="1128366" y="3037700"/>
            <a:ext cx="168300" cy="168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5"/>
          <p:cNvSpPr/>
          <p:nvPr/>
        </p:nvSpPr>
        <p:spPr>
          <a:xfrm>
            <a:off x="6662091" y="2869400"/>
            <a:ext cx="168300" cy="16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p75"/>
          <p:cNvPicPr preferRelativeResize="0"/>
          <p:nvPr/>
        </p:nvPicPr>
        <p:blipFill rotWithShape="1">
          <a:blip r:embed="rId3">
            <a:alphaModFix/>
          </a:blip>
          <a:srcRect b="0" l="0" r="0" t="0"/>
          <a:stretch/>
        </p:blipFill>
        <p:spPr>
          <a:xfrm>
            <a:off x="1800175" y="1845350"/>
            <a:ext cx="4389338" cy="2374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6"/>
          <p:cNvSpPr txBox="1"/>
          <p:nvPr>
            <p:ph type="title"/>
          </p:nvPr>
        </p:nvSpPr>
        <p:spPr>
          <a:xfrm>
            <a:off x="5337175" y="1373325"/>
            <a:ext cx="2837400" cy="125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Ok- let’s see the real example</a:t>
            </a:r>
            <a:endParaRPr/>
          </a:p>
        </p:txBody>
      </p:sp>
      <p:sp>
        <p:nvSpPr>
          <p:cNvPr id="418" name="Google Shape;418;p76"/>
          <p:cNvSpPr txBox="1"/>
          <p:nvPr>
            <p:ph idx="1" type="body"/>
          </p:nvPr>
        </p:nvSpPr>
        <p:spPr>
          <a:xfrm>
            <a:off x="5337175" y="2670075"/>
            <a:ext cx="2837400" cy="12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600"/>
              <a:buNone/>
            </a:pPr>
            <a:r>
              <a:rPr lang="en"/>
              <a:t>I will run the actual program where I have interpreted the meaningful examples.</a:t>
            </a:r>
            <a:endParaRPr/>
          </a:p>
        </p:txBody>
      </p:sp>
      <p:cxnSp>
        <p:nvCxnSpPr>
          <p:cNvPr id="419" name="Google Shape;419;p76"/>
          <p:cNvCxnSpPr/>
          <p:nvPr/>
        </p:nvCxnSpPr>
        <p:spPr>
          <a:xfrm>
            <a:off x="5225150" y="15403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420" name="Google Shape;420;p76"/>
          <p:cNvPicPr preferRelativeResize="0"/>
          <p:nvPr/>
        </p:nvPicPr>
        <p:blipFill rotWithShape="1">
          <a:blip r:embed="rId3">
            <a:alphaModFix/>
          </a:blip>
          <a:srcRect b="0" l="8033" r="8024" t="0"/>
          <a:stretch/>
        </p:blipFill>
        <p:spPr>
          <a:xfrm>
            <a:off x="-422250" y="-236700"/>
            <a:ext cx="4714800" cy="5616900"/>
          </a:xfrm>
          <a:prstGeom prst="flowChartDelay">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77"/>
          <p:cNvSpPr txBox="1"/>
          <p:nvPr>
            <p:ph type="title"/>
          </p:nvPr>
        </p:nvSpPr>
        <p:spPr>
          <a:xfrm>
            <a:off x="239225" y="266925"/>
            <a:ext cx="3208200" cy="4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lnSpc>
                <a:spcPct val="100000"/>
              </a:lnSpc>
              <a:spcBef>
                <a:spcPts val="0"/>
              </a:spcBef>
              <a:spcAft>
                <a:spcPts val="0"/>
              </a:spcAft>
              <a:buSzPts val="3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78"/>
          <p:cNvSpPr txBox="1"/>
          <p:nvPr>
            <p:ph type="title"/>
          </p:nvPr>
        </p:nvSpPr>
        <p:spPr>
          <a:xfrm>
            <a:off x="464827" y="294208"/>
            <a:ext cx="2746500" cy="4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spcBef>
                <a:spcPts val="0"/>
              </a:spcBef>
              <a:spcAft>
                <a:spcPts val="0"/>
              </a:spcAft>
              <a:buSzPts val="3000"/>
              <a:buNone/>
            </a:pPr>
            <a:r>
              <a:t/>
            </a:r>
            <a:endParaRPr>
              <a:solidFill>
                <a:schemeClr val="lt2"/>
              </a:solidFill>
            </a:endParaRPr>
          </a:p>
          <a:p>
            <a:pPr indent="0" lvl="0" marL="0" rtl="0" algn="l">
              <a:lnSpc>
                <a:spcPct val="100000"/>
              </a:lnSpc>
              <a:spcBef>
                <a:spcPts val="0"/>
              </a:spcBef>
              <a:spcAft>
                <a:spcPts val="0"/>
              </a:spcAft>
              <a:buSzPts val="30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79"/>
          <p:cNvSpPr txBox="1"/>
          <p:nvPr>
            <p:ph type="ctrTitle"/>
          </p:nvPr>
        </p:nvSpPr>
        <p:spPr>
          <a:xfrm>
            <a:off x="1273500" y="13690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Ethical/Social Issues</a:t>
            </a:r>
            <a:endParaRPr/>
          </a:p>
        </p:txBody>
      </p:sp>
      <p:sp>
        <p:nvSpPr>
          <p:cNvPr id="436" name="Google Shape;436;p79"/>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major concern of AI</a:t>
            </a:r>
            <a:endParaRPr/>
          </a:p>
        </p:txBody>
      </p:sp>
      <p:cxnSp>
        <p:nvCxnSpPr>
          <p:cNvPr id="437" name="Google Shape;437;p79"/>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Ethical/Social Issues</a:t>
            </a:r>
            <a:endParaRPr>
              <a:solidFill>
                <a:schemeClr val="lt2"/>
              </a:solidFill>
            </a:endParaRPr>
          </a:p>
          <a:p>
            <a:pPr indent="0" lvl="0" marL="0" rtl="0" algn="l">
              <a:lnSpc>
                <a:spcPct val="100000"/>
              </a:lnSpc>
              <a:spcBef>
                <a:spcPts val="0"/>
              </a:spcBef>
              <a:spcAft>
                <a:spcPts val="0"/>
              </a:spcAft>
              <a:buSzPts val="2400"/>
              <a:buNone/>
            </a:pPr>
            <a:r>
              <a:t/>
            </a:r>
            <a:endParaRPr>
              <a:solidFill>
                <a:schemeClr val="lt2"/>
              </a:solidFill>
            </a:endParaRPr>
          </a:p>
        </p:txBody>
      </p:sp>
      <p:sp>
        <p:nvSpPr>
          <p:cNvPr id="443" name="Google Shape;443;p80"/>
          <p:cNvSpPr txBox="1"/>
          <p:nvPr>
            <p:ph idx="1" type="body"/>
          </p:nvPr>
        </p:nvSpPr>
        <p:spPr>
          <a:xfrm>
            <a:off x="399575" y="1285800"/>
            <a:ext cx="5485200" cy="3134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Bias and Fairness</a:t>
            </a:r>
            <a:endParaRPr/>
          </a:p>
          <a:p>
            <a:pPr indent="-317500" lvl="0" marL="457200" rtl="0" algn="l">
              <a:lnSpc>
                <a:spcPct val="100000"/>
              </a:lnSpc>
              <a:spcBef>
                <a:spcPts val="0"/>
              </a:spcBef>
              <a:spcAft>
                <a:spcPts val="0"/>
              </a:spcAft>
              <a:buSzPts val="1400"/>
              <a:buChar char="●"/>
            </a:pPr>
            <a:r>
              <a:rPr lang="en"/>
              <a:t>Transparency and Accountability</a:t>
            </a:r>
            <a:endParaRPr/>
          </a:p>
          <a:p>
            <a:pPr indent="-317500" lvl="0" marL="457200" rtl="0" algn="l">
              <a:lnSpc>
                <a:spcPct val="100000"/>
              </a:lnSpc>
              <a:spcBef>
                <a:spcPts val="0"/>
              </a:spcBef>
              <a:spcAft>
                <a:spcPts val="0"/>
              </a:spcAft>
              <a:buSzPts val="1400"/>
              <a:buChar char="●"/>
            </a:pPr>
            <a:r>
              <a:rPr lang="en"/>
              <a:t>Privacy Concerns:</a:t>
            </a:r>
            <a:endParaRPr/>
          </a:p>
          <a:p>
            <a:pPr indent="-317500" lvl="0" marL="457200" rtl="0" algn="l">
              <a:lnSpc>
                <a:spcPct val="100000"/>
              </a:lnSpc>
              <a:spcBef>
                <a:spcPts val="0"/>
              </a:spcBef>
              <a:spcAft>
                <a:spcPts val="0"/>
              </a:spcAft>
              <a:buSzPts val="1400"/>
              <a:buChar char="●"/>
            </a:pPr>
            <a:r>
              <a:rPr lang="en"/>
              <a:t>Job Displacement:</a:t>
            </a:r>
            <a:endParaRPr/>
          </a:p>
          <a:p>
            <a:pPr indent="-317500" lvl="0" marL="457200" rtl="0" algn="l">
              <a:lnSpc>
                <a:spcPct val="100000"/>
              </a:lnSpc>
              <a:spcBef>
                <a:spcPts val="0"/>
              </a:spcBef>
              <a:spcAft>
                <a:spcPts val="0"/>
              </a:spcAft>
              <a:buSzPts val="1400"/>
              <a:buChar char="●"/>
            </a:pPr>
            <a:r>
              <a:rPr lang="en"/>
              <a:t>Security Risks:</a:t>
            </a:r>
            <a:endParaRPr/>
          </a:p>
          <a:p>
            <a:pPr indent="-317500" lvl="0" marL="457200" rtl="0" algn="l">
              <a:lnSpc>
                <a:spcPct val="100000"/>
              </a:lnSpc>
              <a:spcBef>
                <a:spcPts val="0"/>
              </a:spcBef>
              <a:spcAft>
                <a:spcPts val="0"/>
              </a:spcAft>
              <a:buSzPts val="1400"/>
              <a:buChar char="●"/>
            </a:pPr>
            <a:r>
              <a:rPr lang="en"/>
              <a:t>Explainability:</a:t>
            </a:r>
            <a:endParaRPr/>
          </a:p>
          <a:p>
            <a:pPr indent="-317500" lvl="0" marL="457200" rtl="0" algn="l">
              <a:lnSpc>
                <a:spcPct val="100000"/>
              </a:lnSpc>
              <a:spcBef>
                <a:spcPts val="0"/>
              </a:spcBef>
              <a:spcAft>
                <a:spcPts val="0"/>
              </a:spcAft>
              <a:buSzPts val="1400"/>
              <a:buChar char="●"/>
            </a:pPr>
            <a:r>
              <a:rPr lang="en"/>
              <a:t>others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1"/>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Ethical/Social Issues</a:t>
            </a:r>
            <a:endParaRPr/>
          </a:p>
        </p:txBody>
      </p:sp>
      <p:sp>
        <p:nvSpPr>
          <p:cNvPr id="449" name="Google Shape;449;p81"/>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The use of First-Order Logic (FOL) in AI systems may inherit biases present in the data used for training. This can lead to unfair or discriminatory outcomes- reinforcing existing social biases.</a:t>
            </a:r>
            <a:endParaRPr/>
          </a:p>
          <a:p>
            <a:pPr indent="0" lvl="0" marL="457200" rtl="0" algn="l">
              <a:lnSpc>
                <a:spcPct val="100000"/>
              </a:lnSpc>
              <a:spcBef>
                <a:spcPts val="1000"/>
              </a:spcBef>
              <a:spcAft>
                <a:spcPts val="1000"/>
              </a:spcAft>
              <a:buSzPts val="1400"/>
              <a:buNone/>
            </a:pPr>
            <a:r>
              <a:t/>
            </a:r>
            <a:endParaRPr/>
          </a:p>
        </p:txBody>
      </p:sp>
      <p:sp>
        <p:nvSpPr>
          <p:cNvPr id="450" name="Google Shape;450;p81"/>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AI systems using FOL may be susceptible to adversarial attacks- where malicious actors manipulate input data to deceive the system. Ensuring robust security measures is essential to prevent unauthorized access and manipulation of AI models.</a:t>
            </a:r>
            <a:endParaRPr/>
          </a:p>
          <a:p>
            <a:pPr indent="0" lvl="0" marL="457200" rtl="0" algn="l">
              <a:lnSpc>
                <a:spcPct val="100000"/>
              </a:lnSpc>
              <a:spcBef>
                <a:spcPts val="1000"/>
              </a:spcBef>
              <a:spcAft>
                <a:spcPts val="1000"/>
              </a:spcAft>
              <a:buSzPts val="1400"/>
              <a:buNone/>
            </a:pPr>
            <a:r>
              <a:t/>
            </a:r>
            <a:endParaRPr/>
          </a:p>
        </p:txBody>
      </p:sp>
      <p:sp>
        <p:nvSpPr>
          <p:cNvPr id="451" name="Google Shape;451;p81"/>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Bias and Fairness</a:t>
            </a:r>
            <a:endParaRPr/>
          </a:p>
        </p:txBody>
      </p:sp>
      <p:sp>
        <p:nvSpPr>
          <p:cNvPr id="452" name="Google Shape;452;p81"/>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Security Risks</a:t>
            </a:r>
            <a:endParaRPr/>
          </a:p>
        </p:txBody>
      </p:sp>
      <p:cxnSp>
        <p:nvCxnSpPr>
          <p:cNvPr id="453" name="Google Shape;453;p8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82"/>
          <p:cNvPicPr preferRelativeResize="0"/>
          <p:nvPr/>
        </p:nvPicPr>
        <p:blipFill rotWithShape="1">
          <a:blip r:embed="rId3">
            <a:alphaModFix/>
          </a:blip>
          <a:srcRect b="0" l="0" r="0" t="0"/>
          <a:stretch/>
        </p:blipFill>
        <p:spPr>
          <a:xfrm>
            <a:off x="378275" y="152400"/>
            <a:ext cx="5082750" cy="4838700"/>
          </a:xfrm>
          <a:prstGeom prst="rect">
            <a:avLst/>
          </a:prstGeom>
          <a:noFill/>
          <a:ln>
            <a:noFill/>
          </a:ln>
        </p:spPr>
      </p:pic>
      <p:sp>
        <p:nvSpPr>
          <p:cNvPr id="459" name="Google Shape;459;p82"/>
          <p:cNvSpPr/>
          <p:nvPr/>
        </p:nvSpPr>
        <p:spPr>
          <a:xfrm>
            <a:off x="378275" y="4358750"/>
            <a:ext cx="4640100" cy="522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83"/>
          <p:cNvSpPr txBox="1"/>
          <p:nvPr>
            <p:ph type="ctrTitle"/>
          </p:nvPr>
        </p:nvSpPr>
        <p:spPr>
          <a:xfrm>
            <a:off x="1273500" y="769425"/>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Economics and Company Profiles</a:t>
            </a:r>
            <a:endParaRPr/>
          </a:p>
        </p:txBody>
      </p:sp>
      <p:sp>
        <p:nvSpPr>
          <p:cNvPr id="465" name="Google Shape;465;p8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FOL</a:t>
            </a:r>
            <a:endParaRPr/>
          </a:p>
        </p:txBody>
      </p:sp>
      <p:cxnSp>
        <p:nvCxnSpPr>
          <p:cNvPr id="466" name="Google Shape;466;p83"/>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Economics and Company Profiles</a:t>
            </a:r>
            <a:endParaRPr>
              <a:solidFill>
                <a:schemeClr val="lt2"/>
              </a:solidFill>
            </a:endParaRPr>
          </a:p>
        </p:txBody>
      </p:sp>
      <p:sp>
        <p:nvSpPr>
          <p:cNvPr id="472" name="Google Shape;472;p84"/>
          <p:cNvSpPr txBox="1"/>
          <p:nvPr>
            <p:ph idx="1" type="body"/>
          </p:nvPr>
        </p:nvSpPr>
        <p:spPr>
          <a:xfrm>
            <a:off x="399575" y="1285800"/>
            <a:ext cx="5485200" cy="3134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Economic Impact: The use of FOL in AI has significant economic implications. Companies adopting these technologies may experience increased efficiency- reduced operational costs- and improved decision-making. However- there may also be economic challenges- such as job displacement and the need for substantial investments in AI infrastructure.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Types of Logics</a:t>
            </a:r>
            <a:endParaRPr/>
          </a:p>
        </p:txBody>
      </p:sp>
      <p:sp>
        <p:nvSpPr>
          <p:cNvPr id="185" name="Google Shape;185;p40"/>
          <p:cNvSpPr txBox="1"/>
          <p:nvPr>
            <p:ph idx="1" type="body"/>
          </p:nvPr>
        </p:nvSpPr>
        <p:spPr>
          <a:xfrm>
            <a:off x="938500" y="1208950"/>
            <a:ext cx="4946400" cy="32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1600"/>
              </a:spcBef>
              <a:spcAft>
                <a:spcPts val="0"/>
              </a:spcAft>
              <a:buSzPts val="1400"/>
              <a:buNone/>
            </a:pPr>
            <a:r>
              <a:rPr b="1" lang="en"/>
              <a:t>Propositional logic with only Horn clauses</a:t>
            </a:r>
            <a:endParaRPr b="1"/>
          </a:p>
          <a:p>
            <a:pPr indent="0" lvl="0" marL="0" rtl="0" algn="l">
              <a:lnSpc>
                <a:spcPct val="100000"/>
              </a:lnSpc>
              <a:spcBef>
                <a:spcPts val="1600"/>
              </a:spcBef>
              <a:spcAft>
                <a:spcPts val="0"/>
              </a:spcAft>
              <a:buSzPts val="1400"/>
              <a:buNone/>
            </a:pPr>
            <a:r>
              <a:rPr b="1" lang="en"/>
              <a:t>Propositional logic</a:t>
            </a:r>
            <a:endParaRPr b="1"/>
          </a:p>
          <a:p>
            <a:pPr indent="0" lvl="0" marL="0" rtl="0" algn="l">
              <a:lnSpc>
                <a:spcPct val="100000"/>
              </a:lnSpc>
              <a:spcBef>
                <a:spcPts val="1600"/>
              </a:spcBef>
              <a:spcAft>
                <a:spcPts val="0"/>
              </a:spcAft>
              <a:buSzPts val="1400"/>
              <a:buNone/>
            </a:pPr>
            <a:r>
              <a:rPr b="1" lang="en"/>
              <a:t>Modal logic</a:t>
            </a:r>
            <a:endParaRPr b="1"/>
          </a:p>
          <a:p>
            <a:pPr indent="0" lvl="0" marL="0" rtl="0" algn="l">
              <a:lnSpc>
                <a:spcPct val="100000"/>
              </a:lnSpc>
              <a:spcBef>
                <a:spcPts val="1600"/>
              </a:spcBef>
              <a:spcAft>
                <a:spcPts val="0"/>
              </a:spcAft>
              <a:buSzPts val="1400"/>
              <a:buNone/>
            </a:pPr>
            <a:r>
              <a:rPr b="1" lang="en"/>
              <a:t>First-order logic with only Horn clauses</a:t>
            </a:r>
            <a:endParaRPr b="1"/>
          </a:p>
          <a:p>
            <a:pPr indent="0" lvl="0" marL="0" rtl="0" algn="l">
              <a:lnSpc>
                <a:spcPct val="100000"/>
              </a:lnSpc>
              <a:spcBef>
                <a:spcPts val="1600"/>
              </a:spcBef>
              <a:spcAft>
                <a:spcPts val="1600"/>
              </a:spcAft>
              <a:buSzPts val="1400"/>
              <a:buNone/>
            </a:pPr>
            <a:r>
              <a:t/>
            </a:r>
            <a:endParaRPr b="1"/>
          </a:p>
        </p:txBody>
      </p:sp>
      <p:sp>
        <p:nvSpPr>
          <p:cNvPr id="186" name="Google Shape;186;p40"/>
          <p:cNvSpPr txBox="1"/>
          <p:nvPr/>
        </p:nvSpPr>
        <p:spPr>
          <a:xfrm>
            <a:off x="938500" y="33777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First-order logic</a:t>
            </a:r>
            <a:endParaRPr b="0" i="0" sz="1400" u="none" cap="none" strike="noStrike">
              <a:solidFill>
                <a:srgbClr val="000000"/>
              </a:solidFill>
              <a:latin typeface="Arial"/>
              <a:ea typeface="Arial"/>
              <a:cs typeface="Arial"/>
              <a:sym typeface="Arial"/>
            </a:endParaRPr>
          </a:p>
        </p:txBody>
      </p:sp>
      <p:sp>
        <p:nvSpPr>
          <p:cNvPr id="187" name="Google Shape;187;p40"/>
          <p:cNvSpPr txBox="1"/>
          <p:nvPr/>
        </p:nvSpPr>
        <p:spPr>
          <a:xfrm>
            <a:off x="938500" y="37779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Second-order logic</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808000" y="1958025"/>
            <a:ext cx="2316900" cy="535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5"/>
          <p:cNvSpPr txBox="1"/>
          <p:nvPr>
            <p:ph type="title"/>
          </p:nvPr>
        </p:nvSpPr>
        <p:spPr>
          <a:xfrm>
            <a:off x="307400" y="3819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Company Profiles</a:t>
            </a:r>
            <a:endParaRPr/>
          </a:p>
        </p:txBody>
      </p:sp>
      <p:sp>
        <p:nvSpPr>
          <p:cNvPr id="478" name="Google Shape;478;p85"/>
          <p:cNvSpPr txBox="1"/>
          <p:nvPr>
            <p:ph idx="1" type="body"/>
          </p:nvPr>
        </p:nvSpPr>
        <p:spPr>
          <a:xfrm>
            <a:off x="811525" y="1065075"/>
            <a:ext cx="4946400" cy="27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Google: Known for incorporating FOL in various AI applications- Google utilizes advanced logic systems to enhance search algorithms- language processing- and other services.</a:t>
            </a:r>
            <a:endParaRPr/>
          </a:p>
          <a:p>
            <a:pPr indent="0" lvl="0" marL="0" rtl="0" algn="l">
              <a:lnSpc>
                <a:spcPct val="100000"/>
              </a:lnSpc>
              <a:spcBef>
                <a:spcPts val="1600"/>
              </a:spcBef>
              <a:spcAft>
                <a:spcPts val="0"/>
              </a:spcAft>
              <a:buSzPts val="1400"/>
              <a:buNone/>
            </a:pPr>
            <a:r>
              <a:rPr lang="en"/>
              <a:t>IBM: IBM employs FOL in its AI solutions- particularly in areas like healthcare and finance- demonstrating the versatility of these technologies across industries.</a:t>
            </a:r>
            <a:endParaRPr/>
          </a:p>
          <a:p>
            <a:pPr indent="0" lvl="0" marL="0" rtl="0" algn="l">
              <a:lnSpc>
                <a:spcPct val="100000"/>
              </a:lnSpc>
              <a:spcBef>
                <a:spcPts val="1600"/>
              </a:spcBef>
              <a:spcAft>
                <a:spcPts val="0"/>
              </a:spcAft>
              <a:buSzPts val="1400"/>
              <a:buNone/>
            </a:pPr>
            <a:r>
              <a:rPr lang="en"/>
              <a:t>Amazon: Amazon's use of FOL is notable in its recommendation systems and logistics optimization- showcasing the impact on customer experience and operational efficiency.</a:t>
            </a:r>
            <a:endParaRPr/>
          </a:p>
          <a:p>
            <a:pPr indent="0" lvl="0" marL="0" rtl="0" algn="l">
              <a:lnSpc>
                <a:spcPct val="100000"/>
              </a:lnSpc>
              <a:spcBef>
                <a:spcPts val="1600"/>
              </a:spcBef>
              <a:spcAft>
                <a:spcPts val="1600"/>
              </a:spcAft>
              <a:buSzPts val="1400"/>
              <a:buNone/>
            </a:pPr>
            <a:r>
              <a:rPr lang="en"/>
              <a:t>Tesla: Tesla utilizes FOL in its autonomous driving technology- showcasing the role of logic-based AI in the automotive industry.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6"/>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So far we covered</a:t>
            </a:r>
            <a:endParaRPr/>
          </a:p>
        </p:txBody>
      </p:sp>
      <p:cxnSp>
        <p:nvCxnSpPr>
          <p:cNvPr id="484" name="Google Shape;484;p8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485" name="Google Shape;485;p86"/>
          <p:cNvSpPr txBox="1"/>
          <p:nvPr>
            <p:ph type="title"/>
          </p:nvPr>
        </p:nvSpPr>
        <p:spPr>
          <a:xfrm>
            <a:off x="3473325" y="1818550"/>
            <a:ext cx="24072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Symbols &amp; Syntax</a:t>
            </a:r>
            <a:endParaRPr/>
          </a:p>
        </p:txBody>
      </p:sp>
      <p:sp>
        <p:nvSpPr>
          <p:cNvPr id="486" name="Google Shape;486;p86"/>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Semantics</a:t>
            </a:r>
            <a:endParaRPr/>
          </a:p>
        </p:txBody>
      </p:sp>
      <p:sp>
        <p:nvSpPr>
          <p:cNvPr id="487" name="Google Shape;487;p86"/>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800"/>
              <a:buNone/>
            </a:pPr>
            <a:r>
              <a:rPr lang="en"/>
              <a:t>What is PL?</a:t>
            </a:r>
            <a:endParaRPr/>
          </a:p>
        </p:txBody>
      </p:sp>
      <p:sp>
        <p:nvSpPr>
          <p:cNvPr id="488" name="Google Shape;488;p86"/>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What is FOL?</a:t>
            </a:r>
            <a:endParaRPr/>
          </a:p>
        </p:txBody>
      </p:sp>
      <p:sp>
        <p:nvSpPr>
          <p:cNvPr id="489" name="Google Shape;489;p86"/>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is Logic?</a:t>
            </a:r>
            <a:endParaRPr/>
          </a:p>
        </p:txBody>
      </p:sp>
      <p:sp>
        <p:nvSpPr>
          <p:cNvPr id="490" name="Google Shape;490;p86"/>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Why do we need Logic?</a:t>
            </a:r>
            <a:endParaRPr/>
          </a:p>
        </p:txBody>
      </p:sp>
      <p:sp>
        <p:nvSpPr>
          <p:cNvPr id="491" name="Google Shape;491;p86"/>
          <p:cNvSpPr txBox="1"/>
          <p:nvPr>
            <p:ph idx="7" type="title"/>
          </p:nvPr>
        </p:nvSpPr>
        <p:spPr>
          <a:xfrm>
            <a:off x="6090997" y="327341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SWI-PROLOG</a:t>
            </a:r>
            <a:endParaRPr/>
          </a:p>
        </p:txBody>
      </p:sp>
      <p:sp>
        <p:nvSpPr>
          <p:cNvPr id="492" name="Google Shape;492;p86"/>
          <p:cNvSpPr txBox="1"/>
          <p:nvPr>
            <p:ph idx="8" type="subTitle"/>
          </p:nvPr>
        </p:nvSpPr>
        <p:spPr>
          <a:xfrm>
            <a:off x="6090998" y="3779634"/>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How to download &amp; How to use?</a:t>
            </a:r>
            <a:endParaRPr/>
          </a:p>
        </p:txBody>
      </p:sp>
      <p:sp>
        <p:nvSpPr>
          <p:cNvPr id="493" name="Google Shape;493;p86"/>
          <p:cNvSpPr txBox="1"/>
          <p:nvPr>
            <p:ph idx="9" type="title"/>
          </p:nvPr>
        </p:nvSpPr>
        <p:spPr>
          <a:xfrm>
            <a:off x="3569728" y="327341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Ethical issue &amp; Economics</a:t>
            </a:r>
            <a:endParaRPr/>
          </a:p>
        </p:txBody>
      </p:sp>
      <p:sp>
        <p:nvSpPr>
          <p:cNvPr id="494" name="Google Shape;494;p86"/>
          <p:cNvSpPr txBox="1"/>
          <p:nvPr>
            <p:ph idx="13" type="subTitle"/>
          </p:nvPr>
        </p:nvSpPr>
        <p:spPr>
          <a:xfrm>
            <a:off x="3569727" y="3779634"/>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And how to manage them</a:t>
            </a:r>
            <a:endParaRPr/>
          </a:p>
        </p:txBody>
      </p:sp>
      <p:sp>
        <p:nvSpPr>
          <p:cNvPr id="495" name="Google Shape;495;p86"/>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Mathematical identifier</a:t>
            </a:r>
            <a:endParaRPr/>
          </a:p>
        </p:txBody>
      </p:sp>
      <p:sp>
        <p:nvSpPr>
          <p:cNvPr id="496" name="Google Shape;496;p86"/>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Universal &amp; Existential identifiers</a:t>
            </a:r>
            <a:endParaRPr/>
          </a:p>
        </p:txBody>
      </p:sp>
      <p:cxnSp>
        <p:nvCxnSpPr>
          <p:cNvPr id="497" name="Google Shape;497;p86"/>
          <p:cNvCxnSpPr/>
          <p:nvPr/>
        </p:nvCxnSpPr>
        <p:spPr>
          <a:xfrm>
            <a:off x="1218450" y="3138821"/>
            <a:ext cx="67071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7"/>
          <p:cNvSpPr txBox="1"/>
          <p:nvPr>
            <p:ph idx="2" type="body"/>
          </p:nvPr>
        </p:nvSpPr>
        <p:spPr>
          <a:xfrm>
            <a:off x="4703375" y="909600"/>
            <a:ext cx="3942900" cy="332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Propositional logic assumes world contains only facts.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first-order logic considers the world contains objects- relations- functions</a:t>
            </a:r>
            <a:endParaRPr/>
          </a:p>
          <a:p>
            <a:pPr indent="-317500" lvl="0" marL="457200" rtl="0" algn="l">
              <a:lnSpc>
                <a:spcPct val="100000"/>
              </a:lnSpc>
              <a:spcBef>
                <a:spcPts val="1000"/>
              </a:spcBef>
              <a:spcAft>
                <a:spcPts val="0"/>
              </a:spcAft>
              <a:buClr>
                <a:schemeClr val="lt1"/>
              </a:buClr>
              <a:buSzPts val="1400"/>
              <a:buChar char="●"/>
            </a:pPr>
            <a:r>
              <a:rPr lang="en"/>
              <a:t>Logics consists of syntax &amp; semantics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Existential identifier means x exists in the sets and Universal identifiers all x belongs to the sets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Why Ethical/Social issues is concerning as well as economics &amp; company profiles</a:t>
            </a:r>
            <a:endParaRPr/>
          </a:p>
          <a:p>
            <a:pPr indent="-317500" lvl="0" marL="457200" rtl="0" algn="l">
              <a:lnSpc>
                <a:spcPct val="100000"/>
              </a:lnSpc>
              <a:spcBef>
                <a:spcPts val="1000"/>
              </a:spcBef>
              <a:spcAft>
                <a:spcPts val="1000"/>
              </a:spcAft>
              <a:buSzPts val="1400"/>
              <a:buChar char="●"/>
            </a:pPr>
            <a:r>
              <a:rPr lang="en"/>
              <a:t>Learnt about downloading and using the SWI-PROLOG</a:t>
            </a:r>
            <a:endParaRPr/>
          </a:p>
        </p:txBody>
      </p:sp>
      <p:sp>
        <p:nvSpPr>
          <p:cNvPr id="503" name="Google Shape;503;p87"/>
          <p:cNvSpPr txBox="1"/>
          <p:nvPr>
            <p:ph type="title"/>
          </p:nvPr>
        </p:nvSpPr>
        <p:spPr>
          <a:xfrm>
            <a:off x="1222500" y="414025"/>
            <a:ext cx="3223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Summary</a:t>
            </a:r>
            <a:endParaRPr/>
          </a:p>
        </p:txBody>
      </p:sp>
      <p:cxnSp>
        <p:nvCxnSpPr>
          <p:cNvPr id="504" name="Google Shape;504;p8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05" name="Google Shape;505;p87"/>
          <p:cNvPicPr preferRelativeResize="0"/>
          <p:nvPr/>
        </p:nvPicPr>
        <p:blipFill rotWithShape="1">
          <a:blip r:embed="rId3">
            <a:alphaModFix/>
          </a:blip>
          <a:srcRect b="0" l="0" r="0" t="0"/>
          <a:stretch/>
        </p:blipFill>
        <p:spPr>
          <a:xfrm>
            <a:off x="1702254" y="1025750"/>
            <a:ext cx="2647949" cy="26479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8"/>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Questions please?</a:t>
            </a:r>
            <a:endParaRPr/>
          </a:p>
        </p:txBody>
      </p:sp>
      <p:sp>
        <p:nvSpPr>
          <p:cNvPr id="511" name="Google Shape;511;p88"/>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So- it is your turn to ask me questions.</a:t>
            </a:r>
            <a:endParaRPr/>
          </a:p>
        </p:txBody>
      </p:sp>
      <p:cxnSp>
        <p:nvCxnSpPr>
          <p:cNvPr id="512" name="Google Shape;512;p88"/>
          <p:cNvCxnSpPr/>
          <p:nvPr/>
        </p:nvCxnSpPr>
        <p:spPr>
          <a:xfrm>
            <a:off x="3190500" y="32032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89"/>
          <p:cNvSpPr txBox="1"/>
          <p:nvPr>
            <p:ph type="ctrTitle"/>
          </p:nvPr>
        </p:nvSpPr>
        <p:spPr>
          <a:xfrm>
            <a:off x="357100" y="239625"/>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Fancy stuff isn’t gonna work- unless you learnt the fundamentals.</a:t>
            </a:r>
            <a:endParaRPr/>
          </a:p>
        </p:txBody>
      </p:sp>
      <p:sp>
        <p:nvSpPr>
          <p:cNvPr id="518" name="Google Shape;518;p89"/>
          <p:cNvSpPr txBox="1"/>
          <p:nvPr>
            <p:ph idx="1" type="subTitle"/>
          </p:nvPr>
        </p:nvSpPr>
        <p:spPr>
          <a:xfrm>
            <a:off x="4811675" y="317777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Randy Pausch</a:t>
            </a:r>
            <a:endParaRPr/>
          </a:p>
        </p:txBody>
      </p:sp>
      <p:cxnSp>
        <p:nvCxnSpPr>
          <p:cNvPr id="519" name="Google Shape;519;p89"/>
          <p:cNvCxnSpPr/>
          <p:nvPr/>
        </p:nvCxnSpPr>
        <p:spPr>
          <a:xfrm>
            <a:off x="4016550" y="30899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cxnSp>
        <p:nvCxnSpPr>
          <p:cNvPr id="524" name="Google Shape;524;p90"/>
          <p:cNvCxnSpPr/>
          <p:nvPr/>
        </p:nvCxnSpPr>
        <p:spPr>
          <a:xfrm flipH="1" rot="10800000">
            <a:off x="905500" y="1448097"/>
            <a:ext cx="3774300" cy="2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525" name="Google Shape;525;p90"/>
          <p:cNvSpPr txBox="1"/>
          <p:nvPr>
            <p:ph idx="4294967295" type="title"/>
          </p:nvPr>
        </p:nvSpPr>
        <p:spPr>
          <a:xfrm>
            <a:off x="873225" y="624850"/>
            <a:ext cx="6743400" cy="59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t>Thank You for watching</a:t>
            </a:r>
            <a:endParaRPr sz="3600"/>
          </a:p>
        </p:txBody>
      </p:sp>
      <p:sp>
        <p:nvSpPr>
          <p:cNvPr id="526" name="Google Shape;526;p90"/>
          <p:cNvSpPr txBox="1"/>
          <p:nvPr>
            <p:ph idx="1" type="subTitle"/>
          </p:nvPr>
        </p:nvSpPr>
        <p:spPr>
          <a:xfrm>
            <a:off x="937075" y="1707525"/>
            <a:ext cx="3344700" cy="11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you have any questions?</a:t>
            </a:r>
            <a:endParaRPr/>
          </a:p>
          <a:p>
            <a:pPr indent="0" lvl="0" marL="0" rtl="0" algn="l">
              <a:lnSpc>
                <a:spcPct val="100000"/>
              </a:lnSpc>
              <a:spcBef>
                <a:spcPts val="0"/>
              </a:spcBef>
              <a:spcAft>
                <a:spcPts val="0"/>
              </a:spcAft>
              <a:buSzPts val="1400"/>
              <a:buNone/>
            </a:pPr>
            <a:r>
              <a:rPr lang="en"/>
              <a:t>kkhatri@caldwell.edu</a:t>
            </a:r>
            <a:endParaRPr/>
          </a:p>
          <a:p>
            <a:pPr indent="0" lvl="0" marL="0" rtl="0" algn="l">
              <a:lnSpc>
                <a:spcPct val="100000"/>
              </a:lnSpc>
              <a:spcBef>
                <a:spcPts val="0"/>
              </a:spcBef>
              <a:spcAft>
                <a:spcPts val="0"/>
              </a:spcAft>
              <a:buSzPts val="1400"/>
              <a:buNone/>
            </a:pPr>
            <a:r>
              <a:rPr lang="en"/>
              <a:t>862-XXX-XXXX</a:t>
            </a:r>
            <a:endParaRPr/>
          </a:p>
          <a:p>
            <a:pPr indent="0" lvl="0" marL="0" rtl="0" algn="l">
              <a:lnSpc>
                <a:spcPct val="100000"/>
              </a:lnSpc>
              <a:spcBef>
                <a:spcPts val="0"/>
              </a:spcBef>
              <a:spcAft>
                <a:spcPts val="0"/>
              </a:spcAft>
              <a:buSzPts val="1400"/>
              <a:buNone/>
            </a:pPr>
            <a:r>
              <a:rPr lang="en"/>
              <a:t>Caldwell Univesity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27" name="Google Shape;527;p90"/>
          <p:cNvSpPr/>
          <p:nvPr/>
        </p:nvSpPr>
        <p:spPr>
          <a:xfrm>
            <a:off x="1039184"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90"/>
          <p:cNvGrpSpPr/>
          <p:nvPr/>
        </p:nvGrpSpPr>
        <p:grpSpPr>
          <a:xfrm>
            <a:off x="1488656" y="2776274"/>
            <a:ext cx="346056" cy="345674"/>
            <a:chOff x="3303268" y="3817349"/>
            <a:chExt cx="346056" cy="345674"/>
          </a:xfrm>
        </p:grpSpPr>
        <p:sp>
          <p:nvSpPr>
            <p:cNvPr id="529" name="Google Shape;529;p9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9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90"/>
          <p:cNvGrpSpPr/>
          <p:nvPr/>
        </p:nvGrpSpPr>
        <p:grpSpPr>
          <a:xfrm>
            <a:off x="1937745" y="2776274"/>
            <a:ext cx="346056" cy="345674"/>
            <a:chOff x="3752358" y="3817349"/>
            <a:chExt cx="346056" cy="345674"/>
          </a:xfrm>
        </p:grpSpPr>
        <p:sp>
          <p:nvSpPr>
            <p:cNvPr id="534" name="Google Shape;534;p9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9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9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38" name="Google Shape;538;p90"/>
          <p:cNvPicPr preferRelativeResize="0"/>
          <p:nvPr/>
        </p:nvPicPr>
        <p:blipFill rotWithShape="1">
          <a:blip r:embed="rId4">
            <a:alphaModFix/>
          </a:blip>
          <a:srcRect b="0" l="0" r="0" t="0"/>
          <a:stretch/>
        </p:blipFill>
        <p:spPr>
          <a:xfrm>
            <a:off x="5637581" y="1562516"/>
            <a:ext cx="2939569" cy="682400"/>
          </a:xfrm>
          <a:prstGeom prst="rect">
            <a:avLst/>
          </a:prstGeom>
          <a:noFill/>
          <a:ln>
            <a:noFill/>
          </a:ln>
        </p:spPr>
      </p:pic>
      <p:pic>
        <p:nvPicPr>
          <p:cNvPr id="539" name="Google Shape;539;p90"/>
          <p:cNvPicPr preferRelativeResize="0"/>
          <p:nvPr/>
        </p:nvPicPr>
        <p:blipFill rotWithShape="1">
          <a:blip r:embed="rId5">
            <a:alphaModFix/>
          </a:blip>
          <a:srcRect b="0" l="0" r="0" t="0"/>
          <a:stretch/>
        </p:blipFill>
        <p:spPr>
          <a:xfrm>
            <a:off x="4712100" y="2306012"/>
            <a:ext cx="2539444" cy="747401"/>
          </a:xfrm>
          <a:prstGeom prst="rect">
            <a:avLst/>
          </a:prstGeom>
          <a:noFill/>
          <a:ln>
            <a:noFill/>
          </a:ln>
        </p:spPr>
      </p:pic>
      <p:pic>
        <p:nvPicPr>
          <p:cNvPr id="540" name="Google Shape;540;p90"/>
          <p:cNvPicPr preferRelativeResize="0"/>
          <p:nvPr/>
        </p:nvPicPr>
        <p:blipFill rotWithShape="1">
          <a:blip r:embed="rId6">
            <a:alphaModFix/>
          </a:blip>
          <a:srcRect b="0" l="0" r="0" t="0"/>
          <a:stretch/>
        </p:blipFill>
        <p:spPr>
          <a:xfrm rot="10800000">
            <a:off x="6792301" y="2306012"/>
            <a:ext cx="1976588" cy="747401"/>
          </a:xfrm>
          <a:prstGeom prst="rect">
            <a:avLst/>
          </a:prstGeom>
          <a:noFill/>
          <a:ln>
            <a:noFill/>
          </a:ln>
        </p:spPr>
      </p:pic>
      <p:pic>
        <p:nvPicPr>
          <p:cNvPr id="541" name="Google Shape;541;p90"/>
          <p:cNvPicPr preferRelativeResize="0"/>
          <p:nvPr/>
        </p:nvPicPr>
        <p:blipFill rotWithShape="1">
          <a:blip r:embed="rId7">
            <a:alphaModFix/>
          </a:blip>
          <a:srcRect b="0" l="0" r="0" t="0"/>
          <a:stretch/>
        </p:blipFill>
        <p:spPr>
          <a:xfrm>
            <a:off x="4936238" y="3296725"/>
            <a:ext cx="3800201" cy="8781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Work citation</a:t>
            </a:r>
            <a:endParaRPr/>
          </a:p>
        </p:txBody>
      </p:sp>
      <p:sp>
        <p:nvSpPr>
          <p:cNvPr id="547" name="Google Shape;547;p91"/>
          <p:cNvSpPr txBox="1"/>
          <p:nvPr>
            <p:ph idx="1" type="body"/>
          </p:nvPr>
        </p:nvSpPr>
        <p:spPr>
          <a:xfrm>
            <a:off x="4938275" y="279300"/>
            <a:ext cx="3872100" cy="458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References:</a:t>
            </a:r>
            <a:endParaRPr>
              <a:solidFill>
                <a:schemeClr val="hlink"/>
              </a:solidFill>
              <a:uFill>
                <a:noFill/>
              </a:uFill>
              <a:hlinkClick r:id="rId3"/>
            </a:endParaRPr>
          </a:p>
          <a:p>
            <a:pPr indent="-317500" lvl="0" marL="457200" rtl="0" algn="l">
              <a:lnSpc>
                <a:spcPct val="100000"/>
              </a:lnSpc>
              <a:spcBef>
                <a:spcPts val="1600"/>
              </a:spcBef>
              <a:spcAft>
                <a:spcPts val="0"/>
              </a:spcAft>
              <a:buSzPts val="1400"/>
              <a:buChar char="●"/>
            </a:pPr>
            <a:r>
              <a:rPr lang="en"/>
              <a:t>First-order logic in AI. Scaler. </a:t>
            </a:r>
            <a:r>
              <a:rPr lang="en" u="sng">
                <a:solidFill>
                  <a:schemeClr val="hlink"/>
                </a:solidFill>
                <a:hlinkClick r:id="rId4"/>
              </a:rPr>
              <a:t>https://www.scaler.com/topics/artificial-intelligence-tutorial/first-order-logic-in-ai/</a:t>
            </a:r>
            <a:br>
              <a:rPr lang="en"/>
            </a:br>
            <a:endParaRPr/>
          </a:p>
          <a:p>
            <a:pPr indent="-317500" lvl="0" marL="457200" rtl="0" algn="l">
              <a:lnSpc>
                <a:spcPct val="100000"/>
              </a:lnSpc>
              <a:spcBef>
                <a:spcPts val="0"/>
              </a:spcBef>
              <a:spcAft>
                <a:spcPts val="0"/>
              </a:spcAft>
              <a:buSzPts val="1400"/>
              <a:buChar char="●"/>
            </a:pPr>
            <a:r>
              <a:rPr lang="en"/>
              <a:t>First-order logic in artificial intelligence. JavaTpoint. </a:t>
            </a:r>
            <a:r>
              <a:rPr lang="en" u="sng">
                <a:solidFill>
                  <a:schemeClr val="hlink"/>
                </a:solidFill>
                <a:hlinkClick r:id="rId5"/>
              </a:rPr>
              <a:t>https://www.javatpoint.com/first-order-logic-in-artificial-intelligence</a:t>
            </a:r>
            <a:br>
              <a:rPr lang="en"/>
            </a:br>
            <a:endParaRPr/>
          </a:p>
          <a:p>
            <a:pPr indent="-317500" lvl="0" marL="457200" rtl="0" algn="l">
              <a:lnSpc>
                <a:spcPct val="100000"/>
              </a:lnSpc>
              <a:spcBef>
                <a:spcPts val="0"/>
              </a:spcBef>
              <a:spcAft>
                <a:spcPts val="0"/>
              </a:spcAft>
              <a:buSzPts val="1400"/>
              <a:buChar char="●"/>
            </a:pPr>
            <a:r>
              <a:rPr lang="en"/>
              <a:t>What is First-order Logic in Artificial Intelligence? Educative. </a:t>
            </a:r>
            <a:r>
              <a:rPr lang="en" u="sng">
                <a:solidFill>
                  <a:schemeClr val="hlink"/>
                </a:solidFill>
                <a:hlinkClick r:id="rId6"/>
              </a:rPr>
              <a:t>https://www.educative.io/answers/what-is-first-order-logic-in-artificial-intelligence</a:t>
            </a:r>
            <a:br>
              <a:rPr lang="en"/>
            </a:br>
            <a:endParaRPr/>
          </a:p>
          <a:p>
            <a:pPr indent="-317500" lvl="0" marL="457200" rtl="0" algn="l">
              <a:lnSpc>
                <a:spcPct val="100000"/>
              </a:lnSpc>
              <a:spcBef>
                <a:spcPts val="0"/>
              </a:spcBef>
              <a:spcAft>
                <a:spcPts val="0"/>
              </a:spcAft>
              <a:buSzPts val="1400"/>
              <a:buChar char="●"/>
            </a:pPr>
            <a:r>
              <a:rPr lang="en"/>
              <a:t>First-order Logic. AutoBlocks Glossary. https://www.autoblocks.ai/glossary/first-order-logic</a:t>
            </a:r>
            <a:endParaRPr/>
          </a:p>
          <a:p>
            <a:pPr indent="0" lvl="0" marL="457200" rtl="0" algn="l">
              <a:lnSpc>
                <a:spcPct val="100000"/>
              </a:lnSpc>
              <a:spcBef>
                <a:spcPts val="1600"/>
              </a:spcBef>
              <a:spcAft>
                <a:spcPts val="1600"/>
              </a:spcAft>
              <a:buSzPts val="1400"/>
              <a:buNone/>
            </a:pPr>
            <a:r>
              <a:t/>
            </a:r>
            <a:endParaRPr/>
          </a:p>
        </p:txBody>
      </p:sp>
      <p:cxnSp>
        <p:nvCxnSpPr>
          <p:cNvPr id="548" name="Google Shape;548;p9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549" name="Google Shape;549;p91"/>
          <p:cNvPicPr preferRelativeResize="0"/>
          <p:nvPr/>
        </p:nvPicPr>
        <p:blipFill rotWithShape="1">
          <a:blip r:embed="rId7">
            <a:alphaModFix/>
          </a:blip>
          <a:srcRect b="0" l="0" r="0" t="0"/>
          <a:stretch/>
        </p:blipFill>
        <p:spPr>
          <a:xfrm>
            <a:off x="626975" y="1634837"/>
            <a:ext cx="2539444" cy="747401"/>
          </a:xfrm>
          <a:prstGeom prst="rect">
            <a:avLst/>
          </a:prstGeom>
          <a:noFill/>
          <a:ln>
            <a:noFill/>
          </a:ln>
        </p:spPr>
      </p:pic>
      <p:pic>
        <p:nvPicPr>
          <p:cNvPr id="550" name="Google Shape;550;p91"/>
          <p:cNvPicPr preferRelativeResize="0"/>
          <p:nvPr/>
        </p:nvPicPr>
        <p:blipFill rotWithShape="1">
          <a:blip r:embed="rId8">
            <a:alphaModFix/>
          </a:blip>
          <a:srcRect b="0" l="0" r="0" t="0"/>
          <a:stretch/>
        </p:blipFill>
        <p:spPr>
          <a:xfrm rot="10800000">
            <a:off x="2707175" y="1634837"/>
            <a:ext cx="1976588" cy="747401"/>
          </a:xfrm>
          <a:prstGeom prst="rect">
            <a:avLst/>
          </a:prstGeom>
          <a:noFill/>
          <a:ln>
            <a:noFill/>
          </a:ln>
        </p:spPr>
      </p:pic>
      <p:pic>
        <p:nvPicPr>
          <p:cNvPr id="551" name="Google Shape;551;p91"/>
          <p:cNvPicPr preferRelativeResize="0"/>
          <p:nvPr/>
        </p:nvPicPr>
        <p:blipFill rotWithShape="1">
          <a:blip r:embed="rId9">
            <a:alphaModFix/>
          </a:blip>
          <a:srcRect b="0" l="0" r="0" t="0"/>
          <a:stretch/>
        </p:blipFill>
        <p:spPr>
          <a:xfrm>
            <a:off x="1345956" y="2620891"/>
            <a:ext cx="2939569" cy="682400"/>
          </a:xfrm>
          <a:prstGeom prst="rect">
            <a:avLst/>
          </a:prstGeom>
          <a:noFill/>
          <a:ln>
            <a:noFill/>
          </a:ln>
        </p:spPr>
      </p:pic>
      <p:pic>
        <p:nvPicPr>
          <p:cNvPr id="552" name="Google Shape;552;p91"/>
          <p:cNvPicPr preferRelativeResize="0"/>
          <p:nvPr/>
        </p:nvPicPr>
        <p:blipFill rotWithShape="1">
          <a:blip r:embed="rId10">
            <a:alphaModFix/>
          </a:blip>
          <a:srcRect b="0" l="0" r="0" t="0"/>
          <a:stretch/>
        </p:blipFill>
        <p:spPr>
          <a:xfrm>
            <a:off x="915638" y="3541975"/>
            <a:ext cx="3800201" cy="878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Types of Logics</a:t>
            </a:r>
            <a:endParaRPr/>
          </a:p>
        </p:txBody>
      </p:sp>
      <p:sp>
        <p:nvSpPr>
          <p:cNvPr id="194" name="Google Shape;194;p41"/>
          <p:cNvSpPr txBox="1"/>
          <p:nvPr>
            <p:ph idx="1" type="body"/>
          </p:nvPr>
        </p:nvSpPr>
        <p:spPr>
          <a:xfrm>
            <a:off x="938500" y="1208950"/>
            <a:ext cx="4946400" cy="32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1600"/>
              </a:spcBef>
              <a:spcAft>
                <a:spcPts val="0"/>
              </a:spcAft>
              <a:buSzPts val="1400"/>
              <a:buNone/>
            </a:pPr>
            <a:r>
              <a:rPr b="1" lang="en"/>
              <a:t>Propositional logic with only Horn clauses</a:t>
            </a:r>
            <a:endParaRPr b="1"/>
          </a:p>
          <a:p>
            <a:pPr indent="0" lvl="0" marL="0" rtl="0" algn="l">
              <a:lnSpc>
                <a:spcPct val="100000"/>
              </a:lnSpc>
              <a:spcBef>
                <a:spcPts val="1600"/>
              </a:spcBef>
              <a:spcAft>
                <a:spcPts val="0"/>
              </a:spcAft>
              <a:buSzPts val="1400"/>
              <a:buNone/>
            </a:pPr>
            <a:r>
              <a:rPr b="1" lang="en"/>
              <a:t>Propositional logic</a:t>
            </a:r>
            <a:endParaRPr b="1"/>
          </a:p>
          <a:p>
            <a:pPr indent="0" lvl="0" marL="0" rtl="0" algn="l">
              <a:lnSpc>
                <a:spcPct val="100000"/>
              </a:lnSpc>
              <a:spcBef>
                <a:spcPts val="1600"/>
              </a:spcBef>
              <a:spcAft>
                <a:spcPts val="0"/>
              </a:spcAft>
              <a:buSzPts val="1400"/>
              <a:buNone/>
            </a:pPr>
            <a:r>
              <a:rPr b="1" lang="en"/>
              <a:t>Modal logic</a:t>
            </a:r>
            <a:endParaRPr b="1"/>
          </a:p>
          <a:p>
            <a:pPr indent="0" lvl="0" marL="0" rtl="0" algn="l">
              <a:lnSpc>
                <a:spcPct val="100000"/>
              </a:lnSpc>
              <a:spcBef>
                <a:spcPts val="1600"/>
              </a:spcBef>
              <a:spcAft>
                <a:spcPts val="0"/>
              </a:spcAft>
              <a:buSzPts val="1400"/>
              <a:buNone/>
            </a:pPr>
            <a:r>
              <a:rPr b="1" lang="en"/>
              <a:t>First-order logic with only Horn clauses</a:t>
            </a:r>
            <a:endParaRPr b="1"/>
          </a:p>
          <a:p>
            <a:pPr indent="0" lvl="0" marL="0" rtl="0" algn="l">
              <a:lnSpc>
                <a:spcPct val="100000"/>
              </a:lnSpc>
              <a:spcBef>
                <a:spcPts val="1600"/>
              </a:spcBef>
              <a:spcAft>
                <a:spcPts val="1600"/>
              </a:spcAft>
              <a:buSzPts val="1400"/>
              <a:buNone/>
            </a:pPr>
            <a:r>
              <a:t/>
            </a:r>
            <a:endParaRPr b="1"/>
          </a:p>
        </p:txBody>
      </p:sp>
      <p:sp>
        <p:nvSpPr>
          <p:cNvPr id="195" name="Google Shape;195;p41"/>
          <p:cNvSpPr txBox="1"/>
          <p:nvPr/>
        </p:nvSpPr>
        <p:spPr>
          <a:xfrm>
            <a:off x="938500" y="3377775"/>
            <a:ext cx="3000000" cy="400200"/>
          </a:xfrm>
          <a:prstGeom prst="rect">
            <a:avLst/>
          </a:prstGeom>
          <a:solidFill>
            <a:srgbClr val="FF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First-order logic</a:t>
            </a:r>
            <a:endParaRPr b="0" i="0" sz="1400" u="none" cap="none" strike="noStrike">
              <a:solidFill>
                <a:srgbClr val="000000"/>
              </a:solidFill>
              <a:latin typeface="Arial"/>
              <a:ea typeface="Arial"/>
              <a:cs typeface="Arial"/>
              <a:sym typeface="Arial"/>
            </a:endParaRPr>
          </a:p>
        </p:txBody>
      </p:sp>
      <p:sp>
        <p:nvSpPr>
          <p:cNvPr id="196" name="Google Shape;196;p41"/>
          <p:cNvSpPr txBox="1"/>
          <p:nvPr/>
        </p:nvSpPr>
        <p:spPr>
          <a:xfrm>
            <a:off x="938500" y="3777975"/>
            <a:ext cx="3000000" cy="82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Second-order logic</a:t>
            </a:r>
            <a:endParaRPr b="1"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400"/>
              <a:buFont typeface="Arial"/>
              <a:buNone/>
            </a:pPr>
            <a:r>
              <a:rPr b="1" lang="en">
                <a:solidFill>
                  <a:schemeClr val="lt1"/>
                </a:solidFill>
                <a:latin typeface="Montserrat"/>
                <a:ea typeface="Montserrat"/>
                <a:cs typeface="Montserrat"/>
                <a:sym typeface="Montserrat"/>
              </a:rPr>
              <a:t>- – – – – </a:t>
            </a:r>
            <a:endParaRPr b="1">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42"/>
          <p:cNvPicPr preferRelativeResize="0"/>
          <p:nvPr/>
        </p:nvPicPr>
        <p:blipFill rotWithShape="1">
          <a:blip r:embed="rId3">
            <a:alphaModFix/>
          </a:blip>
          <a:srcRect b="46870" l="0" r="0" t="0"/>
          <a:stretch/>
        </p:blipFill>
        <p:spPr>
          <a:xfrm>
            <a:off x="212775" y="210519"/>
            <a:ext cx="6616000" cy="250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3"/>
          <p:cNvPicPr preferRelativeResize="0"/>
          <p:nvPr/>
        </p:nvPicPr>
        <p:blipFill rotWithShape="1">
          <a:blip r:embed="rId3">
            <a:alphaModFix/>
          </a:blip>
          <a:srcRect b="0" l="0" r="0" t="0"/>
          <a:stretch/>
        </p:blipFill>
        <p:spPr>
          <a:xfrm>
            <a:off x="212775" y="210513"/>
            <a:ext cx="6616000" cy="472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4"/>
          <p:cNvSpPr txBox="1"/>
          <p:nvPr>
            <p:ph type="title"/>
          </p:nvPr>
        </p:nvSpPr>
        <p:spPr>
          <a:xfrm>
            <a:off x="615825" y="1367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of mine</a:t>
            </a:r>
            <a:endParaRPr/>
          </a:p>
        </p:txBody>
      </p:sp>
      <p:sp>
        <p:nvSpPr>
          <p:cNvPr id="212" name="Google Shape;212;p44"/>
          <p:cNvSpPr txBox="1"/>
          <p:nvPr>
            <p:ph idx="1" type="body"/>
          </p:nvPr>
        </p:nvSpPr>
        <p:spPr>
          <a:xfrm>
            <a:off x="833800" y="2065850"/>
            <a:ext cx="51027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Present this topic to you very clearly</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